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sldIdLst>
    <p:sldId id="256" r:id="rId2"/>
    <p:sldId id="259" r:id="rId3"/>
    <p:sldId id="2738" r:id="rId4"/>
    <p:sldId id="2744" r:id="rId5"/>
    <p:sldId id="343" r:id="rId6"/>
    <p:sldId id="262" r:id="rId7"/>
    <p:sldId id="2740" r:id="rId8"/>
    <p:sldId id="425" r:id="rId9"/>
    <p:sldId id="2741" r:id="rId10"/>
    <p:sldId id="2743" r:id="rId11"/>
    <p:sldId id="264" r:id="rId12"/>
    <p:sldId id="265" r:id="rId13"/>
    <p:sldId id="266" r:id="rId14"/>
    <p:sldId id="268" r:id="rId15"/>
    <p:sldId id="269" r:id="rId16"/>
    <p:sldId id="270" r:id="rId17"/>
    <p:sldId id="271" r:id="rId18"/>
    <p:sldId id="272" r:id="rId19"/>
    <p:sldId id="273" r:id="rId20"/>
    <p:sldId id="274" r:id="rId21"/>
    <p:sldId id="2739" r:id="rId22"/>
    <p:sldId id="2745" r:id="rId23"/>
    <p:sldId id="2742"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344" r:id="rId39"/>
    <p:sldId id="345" r:id="rId40"/>
    <p:sldId id="289"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 id="259"/>
            <p14:sldId id="2738"/>
            <p14:sldId id="2744"/>
            <p14:sldId id="343"/>
            <p14:sldId id="262"/>
            <p14:sldId id="2740"/>
            <p14:sldId id="425"/>
            <p14:sldId id="2741"/>
            <p14:sldId id="2743"/>
            <p14:sldId id="264"/>
            <p14:sldId id="265"/>
            <p14:sldId id="266"/>
            <p14:sldId id="268"/>
            <p14:sldId id="269"/>
            <p14:sldId id="270"/>
            <p14:sldId id="271"/>
            <p14:sldId id="272"/>
            <p14:sldId id="273"/>
            <p14:sldId id="274"/>
            <p14:sldId id="2739"/>
            <p14:sldId id="2745"/>
            <p14:sldId id="2742"/>
            <p14:sldId id="275"/>
            <p14:sldId id="276"/>
            <p14:sldId id="277"/>
            <p14:sldId id="278"/>
            <p14:sldId id="279"/>
            <p14:sldId id="280"/>
            <p14:sldId id="281"/>
            <p14:sldId id="282"/>
            <p14:sldId id="283"/>
            <p14:sldId id="284"/>
            <p14:sldId id="285"/>
            <p14:sldId id="286"/>
            <p14:sldId id="287"/>
            <p14:sldId id="288"/>
            <p14:sldId id="344"/>
            <p14:sldId id="345"/>
            <p14:sldId id="289"/>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28"/>
    <p:restoredTop sz="83888" autoAdjust="0"/>
  </p:normalViewPr>
  <p:slideViewPr>
    <p:cSldViewPr snapToGrid="0" snapToObjects="1">
      <p:cViewPr varScale="1">
        <p:scale>
          <a:sx n="109" d="100"/>
          <a:sy n="109" d="100"/>
        </p:scale>
        <p:origin x="632"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10/16/20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19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631B1E87-59C4-44D7-B0EC-C209B6216060}" type="slidenum">
              <a:rPr lang="he-IL" altLang="zh-CN" sz="1100" b="0">
                <a:latin typeface="Times New Roman" panose="02020603050405020304" pitchFamily="18" charset="0"/>
              </a:rPr>
              <a:pPr/>
              <a:t>12</a:t>
            </a:fld>
            <a:endParaRPr lang="en-US" altLang="zh-CN" sz="1100" b="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606839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D94ED78-04D7-4F4D-93BE-1982796E308E}" type="slidenum">
              <a:rPr lang="he-IL" altLang="zh-CN" sz="1100" b="0">
                <a:latin typeface="Times New Roman" panose="02020603050405020304" pitchFamily="18" charset="0"/>
              </a:rPr>
              <a:pPr/>
              <a:t>13</a:t>
            </a:fld>
            <a:endParaRPr lang="en-US" altLang="zh-CN" sz="1100" b="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40240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A03F10D9-8041-4B61-8BFB-232147B9F140}" type="slidenum">
              <a:rPr lang="he-IL" altLang="zh-CN" sz="1100" b="0">
                <a:latin typeface="Times New Roman" panose="02020603050405020304" pitchFamily="18" charset="0"/>
              </a:rPr>
              <a:pPr/>
              <a:t>14</a:t>
            </a:fld>
            <a:endParaRPr lang="en-US" altLang="zh-CN" sz="1100" b="0">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802786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571E6EC4-B8D9-4B77-8F71-E19F860FEC6F}" type="slidenum">
              <a:rPr lang="he-IL" altLang="zh-CN" sz="1100" b="0">
                <a:latin typeface="Times New Roman" panose="02020603050405020304" pitchFamily="18" charset="0"/>
              </a:rPr>
              <a:pPr/>
              <a:t>15</a:t>
            </a:fld>
            <a:endParaRPr lang="en-US" altLang="zh-CN" sz="1100" b="0">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7250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2A7D3C5-B702-4142-AE99-BF20E64EE4E9}" type="slidenum">
              <a:rPr lang="he-IL" altLang="zh-CN" sz="1100" b="0">
                <a:latin typeface="Times New Roman" panose="02020603050405020304" pitchFamily="18" charset="0"/>
              </a:rPr>
              <a:pPr/>
              <a:t>16</a:t>
            </a:fld>
            <a:endParaRPr lang="en-US" altLang="zh-CN" sz="1100" b="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45606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3CC881D0-60DA-47C6-8C33-861A6C585AAA}" type="slidenum">
              <a:rPr lang="he-IL" altLang="zh-CN" sz="1100" b="0">
                <a:latin typeface="Times New Roman" panose="02020603050405020304" pitchFamily="18" charset="0"/>
              </a:rPr>
              <a:pPr/>
              <a:t>17</a:t>
            </a:fld>
            <a:endParaRPr lang="en-US" altLang="zh-CN" sz="1100" b="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32479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B3D227A4-E017-4826-B196-73ADC965C69E}" type="slidenum">
              <a:rPr lang="he-IL" altLang="zh-CN" sz="1100" b="0">
                <a:latin typeface="Times New Roman" panose="02020603050405020304" pitchFamily="18" charset="0"/>
              </a:rPr>
              <a:pPr/>
              <a:t>18</a:t>
            </a:fld>
            <a:endParaRPr lang="en-US" altLang="zh-CN" sz="1100" b="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308022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CCC93AFE-EBEC-4CA3-89C1-38F12E0DE346}" type="slidenum">
              <a:rPr lang="he-IL" altLang="zh-CN" sz="1100" b="0">
                <a:latin typeface="Times New Roman" panose="02020603050405020304" pitchFamily="18" charset="0"/>
              </a:rPr>
              <a:pPr/>
              <a:t>19</a:t>
            </a:fld>
            <a:endParaRPr lang="en-US" altLang="zh-CN" sz="1100" b="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val="843245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20</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093466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21</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4767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1507870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22</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526589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8194C786-0856-434D-8D39-39D121D0AC99}" type="slidenum">
              <a:rPr lang="he-IL" altLang="zh-CN" sz="1100" b="0">
                <a:latin typeface="Times New Roman" panose="02020603050405020304" pitchFamily="18" charset="0"/>
              </a:rPr>
              <a:pPr/>
              <a:t>23</a:t>
            </a:fld>
            <a:endParaRPr lang="en-US" altLang="zh-CN" sz="1100" b="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445806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F765FCF9-44EA-954A-94AA-37617335005D}" type="slidenum">
              <a:rPr lang="he-IL" altLang="x-none" sz="1100">
                <a:solidFill>
                  <a:srgbClr val="000000"/>
                </a:solidFill>
                <a:latin typeface="Times New Roman" charset="0"/>
              </a:rPr>
              <a:pPr/>
              <a:t>24</a:t>
            </a:fld>
            <a:endParaRPr lang="en-US" altLang="x-none" sz="1100">
              <a:solidFill>
                <a:srgbClr val="000000"/>
              </a:solidFill>
              <a:latin typeface="Times New Roman"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488953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33C4E3F-A98B-FB40-BD19-10739D149015}" type="slidenum">
              <a:rPr lang="he-IL" altLang="x-none" sz="1100">
                <a:latin typeface="Times New Roman" charset="0"/>
              </a:rPr>
              <a:pPr/>
              <a:t>25</a:t>
            </a:fld>
            <a:endParaRPr lang="en-US" altLang="x-none" sz="1100">
              <a:latin typeface="Times New Roman"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61663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0CFAA9CC-E389-974D-A7C1-84FE2FBA0860}" type="slidenum">
              <a:rPr lang="he-IL" altLang="x-none" sz="1100">
                <a:latin typeface="Times New Roman" charset="0"/>
              </a:rPr>
              <a:pPr/>
              <a:t>26</a:t>
            </a:fld>
            <a:endParaRPr lang="en-US" altLang="x-none" sz="1100">
              <a:latin typeface="Times New Roman"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19721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10526C5-B9D9-0242-9F7F-AB70F7A1C6B6}" type="slidenum">
              <a:rPr lang="he-IL" altLang="x-none" sz="1100">
                <a:latin typeface="Times New Roman" charset="0"/>
              </a:rPr>
              <a:pPr/>
              <a:t>27</a:t>
            </a:fld>
            <a:endParaRPr lang="en-US" altLang="x-none" sz="1100">
              <a:latin typeface="Times New Roman"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754618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CEE9EBF4-94E9-1D4C-AF44-E6E2981F16C1}" type="slidenum">
              <a:rPr lang="he-IL" altLang="x-none" sz="1100">
                <a:latin typeface="Times New Roman" charset="0"/>
              </a:rPr>
              <a:pPr/>
              <a:t>28</a:t>
            </a:fld>
            <a:endParaRPr lang="en-US" altLang="x-none" sz="1100">
              <a:latin typeface="Times New Roman"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287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3A51973-6BBC-A14B-8873-777FCA358FC2}" type="slidenum">
              <a:rPr lang="he-IL" altLang="x-none" sz="1100">
                <a:latin typeface="Times New Roman" charset="0"/>
              </a:rPr>
              <a:pPr/>
              <a:t>29</a:t>
            </a:fld>
            <a:endParaRPr lang="en-US" altLang="x-none" sz="1100">
              <a:latin typeface="Times New Roman"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912025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1049A5EC-B442-FF4E-8C19-BC5ACE031B52}" type="slidenum">
              <a:rPr lang="he-IL" altLang="x-none" sz="1100">
                <a:latin typeface="Times New Roman" charset="0"/>
              </a:rPr>
              <a:pPr/>
              <a:t>30</a:t>
            </a:fld>
            <a:endParaRPr lang="en-US" altLang="x-none" sz="1100">
              <a:latin typeface="Times New Roman"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390318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43C1A82E-AAC3-EA46-82A0-7A7F0236D55B}" type="slidenum">
              <a:rPr lang="he-IL" altLang="x-none" sz="1100">
                <a:latin typeface="Times New Roman" charset="0"/>
              </a:rPr>
              <a:pPr/>
              <a:t>31</a:t>
            </a:fld>
            <a:endParaRPr lang="en-US" altLang="x-none" sz="1100">
              <a:latin typeface="Times New Roman"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44467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853147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BBA4C8BD-B231-3949-AD41-CDAB30D0AF78}" type="slidenum">
              <a:rPr lang="he-IL" altLang="x-none" sz="1100">
                <a:latin typeface="Times New Roman" charset="0"/>
              </a:rPr>
              <a:pPr/>
              <a:t>32</a:t>
            </a:fld>
            <a:endParaRPr lang="en-US" altLang="x-none" sz="1100">
              <a:latin typeface="Times New Roman"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549348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AE0516F3-495E-7F47-ADC4-AA6CD461EDAA}" type="slidenum">
              <a:rPr lang="he-IL" altLang="x-none" sz="1100">
                <a:latin typeface="Times New Roman" charset="0"/>
              </a:rPr>
              <a:pPr/>
              <a:t>33</a:t>
            </a:fld>
            <a:endParaRPr lang="en-US" altLang="x-none" sz="1100">
              <a:latin typeface="Times New Roman"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723296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8853D024-ADFC-1145-B9ED-B1D6457918F6}" type="slidenum">
              <a:rPr lang="he-IL" altLang="x-none" sz="1100">
                <a:latin typeface="Times New Roman" charset="0"/>
              </a:rPr>
              <a:pPr/>
              <a:t>34</a:t>
            </a:fld>
            <a:endParaRPr lang="en-US" altLang="x-none" sz="1100">
              <a:latin typeface="Times New Roman"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2094367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5514AECF-9062-F74E-9900-1642A89F97E3}" type="slidenum">
              <a:rPr lang="he-IL" altLang="x-none" sz="1100">
                <a:latin typeface="Times New Roman" charset="0"/>
              </a:rPr>
              <a:pPr/>
              <a:t>35</a:t>
            </a:fld>
            <a:endParaRPr lang="en-US" altLang="x-none" sz="1100">
              <a:latin typeface="Times New Roman"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1281587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37</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879209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38</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359813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39</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60093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40</a:t>
            </a:fld>
            <a:endParaRPr lang="zh-CN" altLang="en-US"/>
          </a:p>
        </p:txBody>
      </p:sp>
    </p:spTree>
    <p:extLst>
      <p:ext uri="{BB962C8B-B14F-4D97-AF65-F5344CB8AC3E}">
        <p14:creationId xmlns:p14="http://schemas.microsoft.com/office/powerpoint/2010/main" val="284926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a:t>
            </a:fld>
            <a:endParaRPr lang="zh-CN" altLang="en-US"/>
          </a:p>
        </p:txBody>
      </p:sp>
    </p:spTree>
    <p:extLst>
      <p:ext uri="{BB962C8B-B14F-4D97-AF65-F5344CB8AC3E}">
        <p14:creationId xmlns:p14="http://schemas.microsoft.com/office/powerpoint/2010/main" val="1687357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extLst>
      <p:ext uri="{BB962C8B-B14F-4D97-AF65-F5344CB8AC3E}">
        <p14:creationId xmlns:p14="http://schemas.microsoft.com/office/powerpoint/2010/main" val="42524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1869729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9</a:t>
            </a:fld>
            <a:endParaRPr lang="zh-CN" altLang="en-US"/>
          </a:p>
        </p:txBody>
      </p:sp>
    </p:spTree>
    <p:extLst>
      <p:ext uri="{BB962C8B-B14F-4D97-AF65-F5344CB8AC3E}">
        <p14:creationId xmlns:p14="http://schemas.microsoft.com/office/powerpoint/2010/main" val="86857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10</a:t>
            </a:fld>
            <a:endParaRPr lang="zh-CN" altLang="en-US"/>
          </a:p>
        </p:txBody>
      </p:sp>
    </p:spTree>
    <p:extLst>
      <p:ext uri="{BB962C8B-B14F-4D97-AF65-F5344CB8AC3E}">
        <p14:creationId xmlns:p14="http://schemas.microsoft.com/office/powerpoint/2010/main" val="119727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74BD284B-B014-46B8-93FA-E81AF4B04840}" type="slidenum">
              <a:rPr lang="he-IL" altLang="zh-CN" sz="1100" b="0">
                <a:latin typeface="Times New Roman" panose="02020603050405020304" pitchFamily="18" charset="0"/>
              </a:rPr>
              <a:pPr/>
              <a:t>11</a:t>
            </a:fld>
            <a:endParaRPr lang="en-US" altLang="zh-CN" sz="1100" b="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1217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10/16/20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301784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73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10/16/20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10.xml"/><Relationship Id="rId7" Type="http://schemas.openxmlformats.org/officeDocument/2006/relationships/image" Target="../media/image14.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19.w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1.wmf"/><Relationship Id="rId2" Type="http://schemas.openxmlformats.org/officeDocument/2006/relationships/slideLayout" Target="../slideLayouts/slideLayout14.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0.w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15.xml"/><Relationship Id="rId7"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5.v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6.xml"/><Relationship Id="rId7" Type="http://schemas.openxmlformats.org/officeDocument/2006/relationships/image" Target="../media/image21.wmf"/><Relationship Id="rId2" Type="http://schemas.openxmlformats.org/officeDocument/2006/relationships/slideLayout" Target="../slideLayouts/slideLayout14.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24.w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7.xml"/><Relationship Id="rId7" Type="http://schemas.openxmlformats.org/officeDocument/2006/relationships/image" Target="../media/image21.wmf"/><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25.w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3" Type="http://schemas.openxmlformats.org/officeDocument/2006/relationships/hyperlink" Target="http://www.math.helsinki.fi/logic/sellc-2010/course/LectureIII.pdf"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1I5ZMmrOfnA"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wvJc9CZcvBc"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29.w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23.xml"/><Relationship Id="rId7" Type="http://schemas.openxmlformats.org/officeDocument/2006/relationships/image" Target="../media/image31.wmf"/><Relationship Id="rId2" Type="http://schemas.openxmlformats.org/officeDocument/2006/relationships/slideLayout" Target="../slideLayouts/slideLayout14.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30.wmf"/><Relationship Id="rId4" Type="http://schemas.openxmlformats.org/officeDocument/2006/relationships/oleObject" Target="../embeddings/oleObject14.bin"/><Relationship Id="rId9" Type="http://schemas.openxmlformats.org/officeDocument/2006/relationships/image" Target="../media/image32.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33.wmf"/><Relationship Id="rId4"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vmlDrawing" Target="../drawings/vmlDrawing11.vml"/><Relationship Id="rId5" Type="http://schemas.openxmlformats.org/officeDocument/2006/relationships/image" Target="../media/image34.wmf"/><Relationship Id="rId4" Type="http://schemas.openxmlformats.org/officeDocument/2006/relationships/oleObject" Target="../embeddings/oleObject18.bin"/></Relationships>
</file>

<file path=ppt/slides/_rels/slide3.xml.rels><?xml version="1.0" encoding="UTF-8" standalone="yes"?>
<Relationships xmlns="http://schemas.openxmlformats.org/package/2006/relationships"><Relationship Id="rId3" Type="http://schemas.openxmlformats.org/officeDocument/2006/relationships/hyperlink" Target="https://youtu.be/gI-qXk7XojA"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35.wmf"/><Relationship Id="rId4" Type="http://schemas.openxmlformats.org/officeDocument/2006/relationships/oleObject" Target="../embeddings/oleObject19.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vmlDrawing" Target="../drawings/vmlDrawing13.vml"/><Relationship Id="rId5" Type="http://schemas.openxmlformats.org/officeDocument/2006/relationships/image" Target="../media/image33.wmf"/><Relationship Id="rId4" Type="http://schemas.openxmlformats.org/officeDocument/2006/relationships/oleObject" Target="../embeddings/oleObject20.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30.xml"/><Relationship Id="rId7" Type="http://schemas.openxmlformats.org/officeDocument/2006/relationships/image" Target="../media/image35.wmf"/><Relationship Id="rId2" Type="http://schemas.openxmlformats.org/officeDocument/2006/relationships/slideLayout" Target="../slideLayouts/slideLayout14.xml"/><Relationship Id="rId1" Type="http://schemas.openxmlformats.org/officeDocument/2006/relationships/vmlDrawing" Target="../drawings/vmlDrawing14.vml"/><Relationship Id="rId6" Type="http://schemas.openxmlformats.org/officeDocument/2006/relationships/oleObject" Target="../embeddings/oleObject22.bin"/><Relationship Id="rId11" Type="http://schemas.openxmlformats.org/officeDocument/2006/relationships/image" Target="../media/image29.wmf"/><Relationship Id="rId5" Type="http://schemas.openxmlformats.org/officeDocument/2006/relationships/image" Target="../media/image34.wmf"/><Relationship Id="rId10" Type="http://schemas.openxmlformats.org/officeDocument/2006/relationships/oleObject" Target="../embeddings/oleObject13.bin"/><Relationship Id="rId4" Type="http://schemas.openxmlformats.org/officeDocument/2006/relationships/oleObject" Target="../embeddings/oleObject21.bin"/><Relationship Id="rId9"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ww.visual6502.org/JSSim/index.html" TargetMode="External"/><Relationship Id="rId1" Type="http://schemas.openxmlformats.org/officeDocument/2006/relationships/slideLayout" Target="../slideLayouts/slideLayout14.xml"/><Relationship Id="rId5" Type="http://schemas.openxmlformats.org/officeDocument/2006/relationships/image" Target="../media/image40.tiff"/><Relationship Id="rId4" Type="http://schemas.openxmlformats.org/officeDocument/2006/relationships/image" Target="../media/image39.tiff"/></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4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46.tiff"/></Relationships>
</file>

<file path=ppt/slides/_rels/slide4.xml.rels><?xml version="1.0" encoding="UTF-8" standalone="yes"?>
<Relationships xmlns="http://schemas.openxmlformats.org/package/2006/relationships"><Relationship Id="rId3" Type="http://schemas.openxmlformats.org/officeDocument/2006/relationships/hyperlink" Target="https://youtu.be/jRZDnetjGu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310841"/>
            <a:ext cx="11360800" cy="1334344"/>
          </a:xfrm>
          <a:prstGeom prst="rect">
            <a:avLst/>
          </a:prstGeom>
        </p:spPr>
        <p:txBody>
          <a:bodyPr spcFirstLastPara="1" vert="horz" wrap="square" lIns="121900" tIns="121900" rIns="121900" bIns="121900" rtlCol="0" anchor="t" anchorCtr="0">
            <a:noAutofit/>
          </a:bodyPr>
          <a:lstStyle/>
          <a:p>
            <a:pPr>
              <a:spcBef>
                <a:spcPts val="0"/>
              </a:spcBef>
            </a:pPr>
            <a:r>
              <a:rPr lang="en" sz="3200" dirty="0"/>
              <a:t>Computational Thinking &amp; Systems Design</a:t>
            </a:r>
            <a:br>
              <a:rPr lang="en" sz="3200" dirty="0"/>
            </a:br>
            <a:br>
              <a:rPr lang="en-US" altLang="zh-CN" sz="3200" dirty="0"/>
            </a:br>
            <a:r>
              <a:rPr lang="en-US" altLang="zh-CN" sz="2400" dirty="0"/>
              <a:t>Lecture 02: from Logic to Arithmetic</a:t>
            </a:r>
            <a:endParaRPr sz="3200" dirty="0"/>
          </a:p>
        </p:txBody>
      </p:sp>
      <p:sp>
        <p:nvSpPr>
          <p:cNvPr id="55" name="Google Shape;55;p13"/>
          <p:cNvSpPr txBox="1">
            <a:spLocks noGrp="1"/>
          </p:cNvSpPr>
          <p:nvPr>
            <p:ph type="subTitle" idx="1"/>
          </p:nvPr>
        </p:nvSpPr>
        <p:spPr>
          <a:xfrm>
            <a:off x="415600" y="4961335"/>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dirty="0"/>
              <a:t>Ben Koo</a:t>
            </a:r>
            <a:endParaRPr dirty="0"/>
          </a:p>
          <a:p>
            <a:pPr>
              <a:spcBef>
                <a:spcPts val="0"/>
              </a:spcBef>
            </a:pPr>
            <a:r>
              <a:rPr lang="en" dirty="0"/>
              <a:t>September </a:t>
            </a:r>
            <a:r>
              <a:rPr lang="en-US" dirty="0"/>
              <a:t>22</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334" y="2125134"/>
            <a:ext cx="6519333" cy="260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913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Some Code Examples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pic>
        <p:nvPicPr>
          <p:cNvPr id="5" name="Picture 4">
            <a:extLst>
              <a:ext uri="{FF2B5EF4-FFF2-40B4-BE49-F238E27FC236}">
                <a16:creationId xmlns:a16="http://schemas.microsoft.com/office/drawing/2014/main" id="{7353C32F-40A9-7E46-B2D9-E5AA439A4537}"/>
              </a:ext>
            </a:extLst>
          </p:cNvPr>
          <p:cNvPicPr>
            <a:picLocks noChangeAspect="1"/>
          </p:cNvPicPr>
          <p:nvPr/>
        </p:nvPicPr>
        <p:blipFill>
          <a:blip r:embed="rId3"/>
          <a:stretch>
            <a:fillRect/>
          </a:stretch>
        </p:blipFill>
        <p:spPr>
          <a:xfrm>
            <a:off x="1225740" y="1008184"/>
            <a:ext cx="4992367" cy="2203939"/>
          </a:xfrm>
          <a:prstGeom prst="rect">
            <a:avLst/>
          </a:prstGeom>
        </p:spPr>
      </p:pic>
      <p:pic>
        <p:nvPicPr>
          <p:cNvPr id="6" name="Picture 5">
            <a:extLst>
              <a:ext uri="{FF2B5EF4-FFF2-40B4-BE49-F238E27FC236}">
                <a16:creationId xmlns:a16="http://schemas.microsoft.com/office/drawing/2014/main" id="{D94588BF-C1C6-044B-9BCB-16BEA2CC4C2D}"/>
              </a:ext>
            </a:extLst>
          </p:cNvPr>
          <p:cNvPicPr>
            <a:picLocks noChangeAspect="1"/>
          </p:cNvPicPr>
          <p:nvPr/>
        </p:nvPicPr>
        <p:blipFill>
          <a:blip r:embed="rId4"/>
          <a:stretch>
            <a:fillRect/>
          </a:stretch>
        </p:blipFill>
        <p:spPr>
          <a:xfrm>
            <a:off x="6580736" y="1008184"/>
            <a:ext cx="4992367" cy="5526983"/>
          </a:xfrm>
          <a:prstGeom prst="rect">
            <a:avLst/>
          </a:prstGeom>
        </p:spPr>
      </p:pic>
      <p:pic>
        <p:nvPicPr>
          <p:cNvPr id="7" name="Picture 6">
            <a:extLst>
              <a:ext uri="{FF2B5EF4-FFF2-40B4-BE49-F238E27FC236}">
                <a16:creationId xmlns:a16="http://schemas.microsoft.com/office/drawing/2014/main" id="{E3608409-5664-8D41-AAF7-5DD915A390F2}"/>
              </a:ext>
            </a:extLst>
          </p:cNvPr>
          <p:cNvPicPr>
            <a:picLocks noChangeAspect="1"/>
          </p:cNvPicPr>
          <p:nvPr/>
        </p:nvPicPr>
        <p:blipFill>
          <a:blip r:embed="rId5"/>
          <a:stretch>
            <a:fillRect/>
          </a:stretch>
        </p:blipFill>
        <p:spPr>
          <a:xfrm>
            <a:off x="1225740" y="3334567"/>
            <a:ext cx="4992367" cy="3200599"/>
          </a:xfrm>
          <a:prstGeom prst="rect">
            <a:avLst/>
          </a:prstGeom>
        </p:spPr>
      </p:pic>
    </p:spTree>
    <p:extLst>
      <p:ext uri="{BB962C8B-B14F-4D97-AF65-F5344CB8AC3E}">
        <p14:creationId xmlns:p14="http://schemas.microsoft.com/office/powerpoint/2010/main" val="1236051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8" name="Rectangle 4"/>
          <p:cNvSpPr>
            <a:spLocks noGrp="1" noChangeArrowheads="1"/>
          </p:cNvSpPr>
          <p:nvPr>
            <p:ph type="body" idx="1"/>
          </p:nvPr>
        </p:nvSpPr>
        <p:spPr>
          <a:xfrm>
            <a:off x="1016000" y="1050350"/>
            <a:ext cx="7296150" cy="5472112"/>
          </a:xfrm>
          <a:noFill/>
        </p:spPr>
        <p:txBody>
          <a:bodyPr>
            <a:normAutofit fontScale="62500" lnSpcReduction="20000"/>
          </a:bodyPr>
          <a:lstStyle/>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Given:</a:t>
            </a:r>
            <a:r>
              <a:rPr lang="en-US" altLang="zh-CN" b="1" dirty="0">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false</a:t>
            </a:r>
          </a:p>
          <a:p>
            <a:pPr>
              <a:lnSpc>
                <a:spcPct val="90000"/>
              </a:lnSpc>
              <a:spcBef>
                <a:spcPct val="70000"/>
              </a:spcBef>
              <a:spcAft>
                <a:spcPct val="70000"/>
              </a:spcAft>
              <a:buSzPct val="85000"/>
              <a:buFont typeface="Wingdings" panose="05000000000000000000" pitchFamily="2" charset="2"/>
              <a:buNone/>
            </a:pPr>
            <a:r>
              <a:rPr lang="en-US" altLang="zh-CN" u="sng" dirty="0">
                <a:latin typeface="Comic Sans MS" panose="030F0702030302020204" pitchFamily="66" charset="0"/>
                <a:cs typeface="Courier New" panose="02070309020205020404" pitchFamily="49" charset="0"/>
              </a:rPr>
              <a:t>We can build:</a:t>
            </a:r>
            <a:r>
              <a:rPr lang="en-US" altLang="zh-CN" b="1" dirty="0">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Not(a) = </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a,a</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And(</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t>
            </a:r>
            <a:r>
              <a:rPr lang="en-US" altLang="zh-CN" b="1" dirty="0" err="1">
                <a:latin typeface="Courier New" panose="02070309020205020404" pitchFamily="49" charset="0"/>
                <a:cs typeface="Courier New" panose="02070309020205020404" pitchFamily="49" charset="0"/>
              </a:rPr>
              <a:t>Nand</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a:t>
            </a:r>
          </a:p>
          <a:p>
            <a:pPr>
              <a:lnSpc>
                <a:spcPct val="90000"/>
              </a:lnSpc>
              <a:spcBef>
                <a:spcPct val="70000"/>
              </a:spcBef>
              <a:spcAft>
                <a:spcPct val="70000"/>
              </a:spcAft>
              <a:buSzPct val="85000"/>
            </a:pPr>
            <a:r>
              <a:rPr lang="en-US" altLang="zh-CN" b="1" dirty="0">
                <a:latin typeface="Courier New" panose="02070309020205020404" pitchFamily="49" charset="0"/>
                <a:cs typeface="Courier New" panose="02070309020205020404" pitchFamily="49" charset="0"/>
              </a:rPr>
              <a:t>Or(</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Not(And(Not(a),Not(b)))</a:t>
            </a:r>
          </a:p>
          <a:p>
            <a:pPr>
              <a:lnSpc>
                <a:spcPct val="90000"/>
              </a:lnSpc>
              <a:spcBef>
                <a:spcPct val="70000"/>
              </a:spcBef>
              <a:spcAft>
                <a:spcPct val="70000"/>
              </a:spcAft>
              <a:buSzPct val="85000"/>
            </a:pPr>
            <a:r>
              <a:rPr lang="en-US" altLang="zh-CN" b="1" dirty="0" err="1">
                <a:latin typeface="Courier New" panose="02070309020205020404" pitchFamily="49" charset="0"/>
                <a:cs typeface="Courier New" panose="02070309020205020404" pitchFamily="49" charset="0"/>
              </a:rPr>
              <a:t>Xor</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a,b</a:t>
            </a:r>
            <a:r>
              <a:rPr lang="en-US" altLang="zh-CN" b="1" dirty="0">
                <a:latin typeface="Courier New" panose="02070309020205020404" pitchFamily="49" charset="0"/>
                <a:cs typeface="Courier New" panose="02070309020205020404" pitchFamily="49" charset="0"/>
              </a:rPr>
              <a:t>) = Or(And(</a:t>
            </a:r>
            <a:r>
              <a:rPr lang="en-US" altLang="zh-CN" b="1" dirty="0" err="1">
                <a:latin typeface="Courier New" panose="02070309020205020404" pitchFamily="49" charset="0"/>
                <a:cs typeface="Courier New" panose="02070309020205020404" pitchFamily="49" charset="0"/>
              </a:rPr>
              <a:t>a,Not</a:t>
            </a:r>
            <a:r>
              <a:rPr lang="en-US" altLang="zh-CN" b="1" dirty="0">
                <a:latin typeface="Courier New" panose="02070309020205020404" pitchFamily="49" charset="0"/>
                <a:cs typeface="Courier New" panose="02070309020205020404" pitchFamily="49" charset="0"/>
              </a:rPr>
              <a:t>(b)),And(Not(a),b)))</a:t>
            </a:r>
          </a:p>
          <a:p>
            <a:pPr>
              <a:lnSpc>
                <a:spcPct val="90000"/>
              </a:lnSpc>
              <a:spcBef>
                <a:spcPct val="70000"/>
              </a:spcBef>
              <a:spcAft>
                <a:spcPct val="70000"/>
              </a:spcAft>
              <a:buSzPct val="85000"/>
            </a:pPr>
            <a:r>
              <a:rPr lang="en-US" altLang="zh-CN" dirty="0">
                <a:latin typeface="Comic Sans MS" panose="030F0702030302020204" pitchFamily="66" charset="0"/>
                <a:cs typeface="Courier New" panose="02070309020205020404" pitchFamily="49" charset="0"/>
              </a:rPr>
              <a:t>Etc. </a:t>
            </a:r>
          </a:p>
        </p:txBody>
      </p:sp>
      <p:grpSp>
        <p:nvGrpSpPr>
          <p:cNvPr id="2" name="Group 5"/>
          <p:cNvGrpSpPr>
            <a:grpSpLocks/>
          </p:cNvGrpSpPr>
          <p:nvPr/>
        </p:nvGrpSpPr>
        <p:grpSpPr bwMode="auto">
          <a:xfrm>
            <a:off x="7659223" y="660299"/>
            <a:ext cx="2895600" cy="3733800"/>
            <a:chOff x="3696" y="96"/>
            <a:chExt cx="1824" cy="2352"/>
          </a:xfrm>
        </p:grpSpPr>
        <p:pic>
          <p:nvPicPr>
            <p:cNvPr id="87044" name="Picture 6" descr="Bool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5" name="Rectangle 7"/>
            <p:cNvSpPr>
              <a:spLocks noChangeArrowheads="1"/>
            </p:cNvSpPr>
            <p:nvPr/>
          </p:nvSpPr>
          <p:spPr bwMode="auto">
            <a:xfrm>
              <a:off x="3696" y="1968"/>
              <a:ext cx="1824" cy="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George Boole, 1815-1864</a:t>
              </a:r>
            </a:p>
            <a:p>
              <a:pPr algn="ctr">
                <a:lnSpc>
                  <a:spcPct val="90000"/>
                </a:lnSpc>
                <a:spcBef>
                  <a:spcPct val="60000"/>
                </a:spcBef>
                <a:buClr>
                  <a:srgbClr val="006600"/>
                </a:buClr>
                <a:buSzPct val="100000"/>
                <a:buFont typeface="Wingdings" panose="05000000000000000000" pitchFamily="2" charset="2"/>
                <a:buNone/>
              </a:pPr>
              <a:r>
                <a:rPr lang="en-US" altLang="zh-CN" sz="1800">
                  <a:solidFill>
                    <a:srgbClr val="003399"/>
                  </a:solidFill>
                  <a:latin typeface="Comic Sans MS" panose="030F0702030302020204" pitchFamily="66" charset="0"/>
                </a:rPr>
                <a:t>(</a:t>
              </a:r>
              <a:r>
                <a:rPr lang="en-US" altLang="en-US" sz="1800">
                  <a:solidFill>
                    <a:srgbClr val="003399"/>
                  </a:solidFill>
                  <a:latin typeface="Comic Sans MS" panose="030F0702030302020204" pitchFamily="66" charset="0"/>
                </a:rPr>
                <a:t>“</a:t>
              </a:r>
              <a:r>
                <a:rPr lang="en-US" altLang="ja-JP" sz="1800" i="1">
                  <a:solidFill>
                    <a:srgbClr val="003399"/>
                  </a:solidFill>
                  <a:latin typeface="Comic Sans MS" panose="030F0702030302020204" pitchFamily="66" charset="0"/>
                </a:rPr>
                <a:t>A Calculus of Logic</a:t>
              </a:r>
              <a:r>
                <a:rPr lang="en-US" altLang="en-US" sz="1800">
                  <a:solidFill>
                    <a:srgbClr val="003399"/>
                  </a:solidFill>
                  <a:latin typeface="Comic Sans MS" panose="030F0702030302020204" pitchFamily="66" charset="0"/>
                </a:rPr>
                <a:t>”</a:t>
              </a:r>
              <a:r>
                <a:rPr lang="en-US" altLang="ja-JP" sz="1800">
                  <a:solidFill>
                    <a:srgbClr val="003399"/>
                  </a:solidFill>
                  <a:latin typeface="Comic Sans MS" panose="030F0702030302020204" pitchFamily="66" charset="0"/>
                </a:rPr>
                <a:t>)</a:t>
              </a:r>
            </a:p>
            <a:p>
              <a:pPr algn="ctr">
                <a:lnSpc>
                  <a:spcPct val="90000"/>
                </a:lnSpc>
                <a:spcBef>
                  <a:spcPct val="60000"/>
                </a:spcBef>
                <a:buClr>
                  <a:srgbClr val="006600"/>
                </a:buClr>
                <a:buSzPct val="100000"/>
                <a:buFont typeface="Wingdings" panose="05000000000000000000" pitchFamily="2" charset="2"/>
                <a:buChar char="n"/>
              </a:pPr>
              <a:endParaRPr lang="en-US" altLang="zh-CN" sz="1800">
                <a:solidFill>
                  <a:srgbClr val="003399"/>
                </a:solidFill>
                <a:latin typeface="Comic Sans MS" panose="030F0702030302020204" pitchFamily="66" charset="0"/>
              </a:endParaRPr>
            </a:p>
          </p:txBody>
        </p:sp>
      </p:grpSp>
      <p:sp>
        <p:nvSpPr>
          <p:cNvPr id="16" name="文本框 15"/>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Boolean algebra</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4509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5159376" y="3141664"/>
            <a:ext cx="5006975" cy="3108325"/>
            <a:chOff x="1488" y="1710"/>
            <a:chExt cx="3472" cy="2325"/>
          </a:xfrm>
        </p:grpSpPr>
        <p:grpSp>
          <p:nvGrpSpPr>
            <p:cNvPr id="91145" name="Group 38"/>
            <p:cNvGrpSpPr>
              <a:grpSpLocks/>
            </p:cNvGrpSpPr>
            <p:nvPr/>
          </p:nvGrpSpPr>
          <p:grpSpPr bwMode="auto">
            <a:xfrm>
              <a:off x="1488" y="1968"/>
              <a:ext cx="3472" cy="2067"/>
              <a:chOff x="1488" y="1968"/>
              <a:chExt cx="3472" cy="2067"/>
            </a:xfrm>
          </p:grpSpPr>
          <p:graphicFrame>
            <p:nvGraphicFramePr>
              <p:cNvPr id="91147" name="Object 24"/>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1365" r:id="rId4" imgW="9040368" imgH="3660648" progId="Visio.Drawing.6">
                      <p:embed/>
                    </p:oleObj>
                  </mc:Choice>
                  <mc:Fallback>
                    <p:oleObj r:id="rId4" imgW="9040368" imgH="3660648" progId="Visio.Drawing.6">
                      <p:embed/>
                      <p:pic>
                        <p:nvPicPr>
                          <p:cNvPr id="91147" name="Object 24"/>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91148" name="Rectangle 18" descr="Bouquet"/>
              <p:cNvSpPr>
                <a:spLocks noChangeArrowheads="1"/>
              </p:cNvSpPr>
              <p:nvPr/>
            </p:nvSpPr>
            <p:spPr bwMode="auto">
              <a:xfrm>
                <a:off x="1792" y="3783"/>
                <a:ext cx="316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600">
                    <a:latin typeface="Comic Sans MS" panose="030F0702030302020204" pitchFamily="66" charset="0"/>
                    <a:cs typeface="Times New Roman" panose="02020603050405020304" pitchFamily="18" charset="0"/>
                  </a:rPr>
                  <a:t>Xor(a,b) = Or(And(a,Not(b)),And(Not(a),b)))</a:t>
                </a:r>
                <a:r>
                  <a:rPr lang="en-US" altLang="zh-CN" sz="1600">
                    <a:latin typeface="Times New Roman" panose="02020603050405020304" pitchFamily="18" charset="0"/>
                    <a:cs typeface="Times New Roman" panose="02020603050405020304" pitchFamily="18" charset="0"/>
                  </a:rPr>
                  <a:t> </a:t>
                </a:r>
                <a:endParaRPr lang="en-US" altLang="zh-CN" sz="1600">
                  <a:latin typeface="Times New Roman" panose="02020603050405020304" pitchFamily="18" charset="0"/>
                </a:endParaRPr>
              </a:p>
            </p:txBody>
          </p:sp>
        </p:grpSp>
        <p:sp>
          <p:nvSpPr>
            <p:cNvPr id="91146" name="Rectangle 21"/>
            <p:cNvSpPr>
              <a:spLocks noChangeArrowheads="1"/>
            </p:cNvSpPr>
            <p:nvPr/>
          </p:nvSpPr>
          <p:spPr bwMode="auto">
            <a:xfrm>
              <a:off x="2448" y="1710"/>
              <a:ext cx="167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a:solidFill>
                    <a:srgbClr val="990033"/>
                  </a:solidFill>
                  <a:latin typeface="Comic Sans MS" panose="030F0702030302020204" pitchFamily="66" charset="0"/>
                  <a:cs typeface="Arial" panose="020B0604020202020204" pitchFamily="34" charset="0"/>
                </a:rPr>
                <a:t>Implementation</a:t>
              </a:r>
            </a:p>
          </p:txBody>
        </p:sp>
      </p:grpSp>
      <p:grpSp>
        <p:nvGrpSpPr>
          <p:cNvPr id="4" name="Group 36"/>
          <p:cNvGrpSpPr>
            <a:grpSpLocks/>
          </p:cNvGrpSpPr>
          <p:nvPr/>
        </p:nvGrpSpPr>
        <p:grpSpPr bwMode="auto">
          <a:xfrm>
            <a:off x="1627188" y="1524000"/>
            <a:ext cx="2735262" cy="3352800"/>
            <a:chOff x="-176" y="1238"/>
            <a:chExt cx="1723" cy="2112"/>
          </a:xfrm>
        </p:grpSpPr>
        <p:graphicFrame>
          <p:nvGraphicFramePr>
            <p:cNvPr id="91143" name="Object 23"/>
            <p:cNvGraphicFramePr>
              <a:graphicFrameLocks noChangeAspect="1"/>
            </p:cNvGraphicFramePr>
            <p:nvPr/>
          </p:nvGraphicFramePr>
          <p:xfrm>
            <a:off x="-176" y="1526"/>
            <a:ext cx="1723" cy="1824"/>
          </p:xfrm>
          <a:graphic>
            <a:graphicData uri="http://schemas.openxmlformats.org/presentationml/2006/ole">
              <mc:AlternateContent xmlns:mc="http://schemas.openxmlformats.org/markup-compatibility/2006">
                <mc:Choice xmlns:v="urn:schemas-microsoft-com:vml" Requires="v">
                  <p:oleObj spid="_x0000_s1366" r:id="rId6" imgW="2914650" imgH="2924175" progId="Visio.Drawing.6">
                    <p:embed/>
                  </p:oleObj>
                </mc:Choice>
                <mc:Fallback>
                  <p:oleObj r:id="rId6" imgW="2914650" imgH="2924175" progId="Visio.Drawing.6">
                    <p:embed/>
                    <p:pic>
                      <p:nvPicPr>
                        <p:cNvPr id="91143"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 y="1526"/>
                          <a:ext cx="1723" cy="1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91144" name="Rectangle 22"/>
            <p:cNvSpPr>
              <a:spLocks noChangeArrowheads="1"/>
            </p:cNvSpPr>
            <p:nvPr/>
          </p:nvSpPr>
          <p:spPr bwMode="auto">
            <a:xfrm>
              <a:off x="-102" y="1238"/>
              <a:ext cx="95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200000"/>
                </a:lnSpc>
                <a:spcBef>
                  <a:spcPct val="30000"/>
                </a:spcBef>
                <a:buClr>
                  <a:srgbClr val="006600"/>
                </a:buClr>
                <a:buSzPct val="100000"/>
                <a:buFont typeface="Wingdings" panose="05000000000000000000" pitchFamily="2" charset="2"/>
                <a:buNone/>
              </a:pPr>
              <a:r>
                <a:rPr lang="en-US" altLang="zh-CN" sz="1600" dirty="0">
                  <a:solidFill>
                    <a:srgbClr val="990033"/>
                  </a:solidFill>
                  <a:latin typeface="Comic Sans MS" panose="030F0702030302020204" pitchFamily="66" charset="0"/>
                  <a:cs typeface="Arial" panose="020B0604020202020204" pitchFamily="34" charset="0"/>
                </a:rPr>
                <a:t>Interface</a:t>
              </a:r>
            </a:p>
          </p:txBody>
        </p:sp>
      </p:grpSp>
      <p:grpSp>
        <p:nvGrpSpPr>
          <p:cNvPr id="5" name="Group 34"/>
          <p:cNvGrpSpPr>
            <a:grpSpLocks/>
          </p:cNvGrpSpPr>
          <p:nvPr/>
        </p:nvGrpSpPr>
        <p:grpSpPr bwMode="auto">
          <a:xfrm>
            <a:off x="5597775" y="342326"/>
            <a:ext cx="3962400" cy="2971800"/>
            <a:chOff x="3408" y="48"/>
            <a:chExt cx="2496" cy="1872"/>
          </a:xfrm>
        </p:grpSpPr>
        <p:pic>
          <p:nvPicPr>
            <p:cNvPr id="91141" name="Picture 32" descr="Claude Shannon"/>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42" name="Rectangle 33"/>
            <p:cNvSpPr>
              <a:spLocks noChangeArrowheads="1"/>
            </p:cNvSpPr>
            <p:nvPr/>
          </p:nvSpPr>
          <p:spPr bwMode="auto">
            <a:xfrm>
              <a:off x="3408" y="1296"/>
              <a:ext cx="2496" cy="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lnSpc>
                  <a:spcPct val="90000"/>
                </a:lnSpc>
                <a:spcBef>
                  <a:spcPct val="60000"/>
                </a:spcBef>
                <a:buClr>
                  <a:srgbClr val="006600"/>
                </a:buClr>
                <a:buSzPct val="100000"/>
                <a:buFont typeface="Wingdings" panose="05000000000000000000" pitchFamily="2" charset="2"/>
                <a:buNone/>
              </a:pPr>
              <a:r>
                <a:rPr lang="en-US" altLang="zh-CN" sz="1600" dirty="0">
                  <a:solidFill>
                    <a:srgbClr val="003399"/>
                  </a:solidFill>
                  <a:latin typeface="Comic Sans MS" panose="030F0702030302020204" pitchFamily="66" charset="0"/>
                </a:rPr>
                <a:t>Claude Shannon, 1916-2001</a:t>
              </a:r>
            </a:p>
            <a:p>
              <a:pPr algn="ctr">
                <a:lnSpc>
                  <a:spcPct val="90000"/>
                </a:lnSpc>
                <a:spcBef>
                  <a:spcPct val="60000"/>
                </a:spcBef>
                <a:buClr>
                  <a:srgbClr val="006600"/>
                </a:buClr>
                <a:buSzPct val="100000"/>
                <a:buFont typeface="Wingdings" panose="05000000000000000000" pitchFamily="2" charset="2"/>
                <a:buNone/>
              </a:pPr>
              <a:r>
                <a:rPr lang="en-US" altLang="zh-CN" sz="1600" i="1" dirty="0">
                  <a:solidFill>
                    <a:srgbClr val="003399"/>
                  </a:solidFill>
                  <a:latin typeface="Comic Sans MS" panose="030F0702030302020204" pitchFamily="66" charset="0"/>
                </a:rPr>
                <a:t>(</a:t>
              </a:r>
              <a:r>
                <a:rPr lang="en-US" altLang="en-US" sz="1600" i="1" dirty="0">
                  <a:solidFill>
                    <a:srgbClr val="003399"/>
                  </a:solidFill>
                  <a:latin typeface="Comic Sans MS" panose="030F0702030302020204" pitchFamily="66" charset="0"/>
                </a:rPr>
                <a:t>“</a:t>
              </a:r>
              <a:r>
                <a:rPr lang="en-US" altLang="zh-CN" sz="1600" i="1" dirty="0">
                  <a:solidFill>
                    <a:srgbClr val="003399"/>
                  </a:solidFill>
                  <a:latin typeface="Comic Sans MS" panose="030F0702030302020204" pitchFamily="66" charset="0"/>
                </a:rPr>
                <a:t>Symbolic Analysis of Relay and Switching Circuits</a:t>
              </a:r>
              <a:r>
                <a:rPr lang="en-US" altLang="en-US" sz="1600" i="1" dirty="0">
                  <a:solidFill>
                    <a:srgbClr val="003399"/>
                  </a:solidFill>
                  <a:latin typeface="Comic Sans MS" panose="030F0702030302020204" pitchFamily="66" charset="0"/>
                </a:rPr>
                <a:t>”</a:t>
              </a:r>
              <a:r>
                <a:rPr lang="en-US" altLang="ja-JP" sz="1800" dirty="0">
                  <a:solidFill>
                    <a:srgbClr val="003399"/>
                  </a:solidFill>
                  <a:latin typeface="Comic Sans MS" panose="030F0702030302020204" pitchFamily="66" charset="0"/>
                </a:rPr>
                <a:t> )</a:t>
              </a:r>
            </a:p>
            <a:p>
              <a:pPr algn="ctr">
                <a:lnSpc>
                  <a:spcPct val="90000"/>
                </a:lnSpc>
                <a:spcBef>
                  <a:spcPct val="60000"/>
                </a:spcBef>
                <a:buClr>
                  <a:srgbClr val="006600"/>
                </a:buClr>
                <a:buSzPct val="100000"/>
                <a:buFont typeface="Wingdings" panose="05000000000000000000" pitchFamily="2" charset="2"/>
                <a:buNone/>
              </a:pPr>
              <a:endParaRPr lang="en-US" altLang="zh-CN" sz="1800" dirty="0">
                <a:solidFill>
                  <a:srgbClr val="003399"/>
                </a:solidFill>
                <a:latin typeface="Comic Sans MS" panose="030F0702030302020204" pitchFamily="66" charset="0"/>
              </a:endParaRPr>
            </a:p>
            <a:p>
              <a:pPr algn="ctr">
                <a:lnSpc>
                  <a:spcPct val="90000"/>
                </a:lnSpc>
                <a:spcBef>
                  <a:spcPct val="60000"/>
                </a:spcBef>
                <a:buClr>
                  <a:srgbClr val="006600"/>
                </a:buClr>
                <a:buSzPct val="100000"/>
                <a:buFont typeface="Wingdings" panose="05000000000000000000" pitchFamily="2" charset="2"/>
                <a:buChar char="n"/>
              </a:pPr>
              <a:endParaRPr lang="en-US" altLang="zh-CN" sz="1800" dirty="0">
                <a:solidFill>
                  <a:srgbClr val="990000"/>
                </a:solidFill>
                <a:latin typeface="Comic Sans MS" panose="030F0702030302020204" pitchFamily="66" charset="0"/>
              </a:endParaRPr>
            </a:p>
          </p:txBody>
        </p:sp>
      </p:grpSp>
      <p:sp>
        <p:nvSpPr>
          <p:cNvPr id="23" name="文本框 22"/>
          <p:cNvSpPr txBox="1"/>
          <p:nvPr/>
        </p:nvSpPr>
        <p:spPr>
          <a:xfrm>
            <a:off x="1168400" y="413214"/>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5327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1" name="Rectangle 3"/>
          <p:cNvSpPr>
            <a:spLocks noGrp="1" noChangeArrowheads="1"/>
          </p:cNvSpPr>
          <p:nvPr>
            <p:ph type="body" idx="1"/>
          </p:nvPr>
        </p:nvSpPr>
        <p:spPr>
          <a:xfrm>
            <a:off x="1790700" y="1053358"/>
            <a:ext cx="8610600" cy="457200"/>
          </a:xfrm>
        </p:spPr>
        <p:txBody>
          <a:bodyPr/>
          <a:lstStyle/>
          <a:p>
            <a:r>
              <a:rPr lang="en-US" altLang="zh-CN" sz="1800" dirty="0">
                <a:latin typeface="Comic Sans MS" panose="030F0702030302020204" pitchFamily="66" charset="0"/>
              </a:rPr>
              <a:t>Gate logic – a gate architecture designed to implement a Boolean function</a:t>
            </a:r>
          </a:p>
        </p:txBody>
      </p:sp>
      <p:grpSp>
        <p:nvGrpSpPr>
          <p:cNvPr id="2" name="Group 14"/>
          <p:cNvGrpSpPr>
            <a:grpSpLocks/>
          </p:cNvGrpSpPr>
          <p:nvPr/>
        </p:nvGrpSpPr>
        <p:grpSpPr bwMode="auto">
          <a:xfrm>
            <a:off x="1752600" y="1600200"/>
            <a:ext cx="8610600" cy="1219200"/>
            <a:chOff x="144" y="1008"/>
            <a:chExt cx="5424" cy="768"/>
          </a:xfrm>
        </p:grpSpPr>
        <p:pic>
          <p:nvPicPr>
            <p:cNvPr id="89096" name="Picture 5"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89097" name="Rectangle 7"/>
            <p:cNvSpPr>
              <a:spLocks noChangeArrowheads="1"/>
            </p:cNvSpPr>
            <p:nvPr/>
          </p:nvSpPr>
          <p:spPr bwMode="auto">
            <a:xfrm>
              <a:off x="144" y="1008"/>
              <a:ext cx="5424" cy="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Elementary gates:</a:t>
              </a:r>
            </a:p>
          </p:txBody>
        </p:sp>
      </p:grpSp>
      <p:grpSp>
        <p:nvGrpSpPr>
          <p:cNvPr id="3" name="Group 15"/>
          <p:cNvGrpSpPr>
            <a:grpSpLocks/>
          </p:cNvGrpSpPr>
          <p:nvPr/>
        </p:nvGrpSpPr>
        <p:grpSpPr bwMode="auto">
          <a:xfrm>
            <a:off x="1752600" y="3200400"/>
            <a:ext cx="8610600" cy="2362200"/>
            <a:chOff x="144" y="2016"/>
            <a:chExt cx="5424" cy="1488"/>
          </a:xfrm>
        </p:grpSpPr>
        <p:pic>
          <p:nvPicPr>
            <p:cNvPr id="89094" name="Picture 6" descr="Bouque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89095" name="Rectangle 8"/>
            <p:cNvSpPr>
              <a:spLocks noChangeArrowheads="1"/>
            </p:cNvSpPr>
            <p:nvPr/>
          </p:nvSpPr>
          <p:spPr bwMode="auto">
            <a:xfrm>
              <a:off x="144" y="2016"/>
              <a:ext cx="5424" cy="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a:latin typeface="Comic Sans MS" panose="030F0702030302020204" pitchFamily="66" charset="0"/>
                </a:rPr>
                <a:t>Composite gates:</a:t>
              </a:r>
            </a:p>
          </p:txBody>
        </p:sp>
      </p:grpSp>
      <p:sp>
        <p:nvSpPr>
          <p:cNvPr id="217097" name="Rectangle 9"/>
          <p:cNvSpPr>
            <a:spLocks noChangeArrowheads="1"/>
          </p:cNvSpPr>
          <p:nvPr/>
        </p:nvSpPr>
        <p:spPr bwMode="auto">
          <a:xfrm>
            <a:off x="1828800" y="5867400"/>
            <a:ext cx="808355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nSpc>
                <a:spcPct val="90000"/>
              </a:lnSpc>
              <a:spcBef>
                <a:spcPct val="60000"/>
              </a:spcBef>
              <a:buClr>
                <a:srgbClr val="006600"/>
              </a:buClr>
              <a:buSzPct val="100000"/>
              <a:buFont typeface="Wingdings" panose="05000000000000000000" pitchFamily="2" charset="2"/>
              <a:buChar char="n"/>
            </a:pPr>
            <a:r>
              <a:rPr lang="en-US" altLang="zh-CN" sz="1800" u="sng">
                <a:latin typeface="Comic Sans MS" panose="030F0702030302020204" pitchFamily="66" charset="0"/>
              </a:rPr>
              <a:t>Important distinction:</a:t>
            </a:r>
            <a:r>
              <a:rPr lang="en-US" altLang="zh-CN" sz="1800">
                <a:latin typeface="Comic Sans MS" panose="030F0702030302020204" pitchFamily="66" charset="0"/>
              </a:rPr>
              <a:t> Interface (</a:t>
            </a:r>
            <a:r>
              <a:rPr lang="en-US" altLang="zh-CN" sz="1800" i="1">
                <a:solidFill>
                  <a:srgbClr val="990033"/>
                </a:solidFill>
                <a:latin typeface="Comic Sans MS" panose="030F0702030302020204" pitchFamily="66" charset="0"/>
              </a:rPr>
              <a:t>what</a:t>
            </a:r>
            <a:r>
              <a:rPr lang="en-US" altLang="zh-CN" sz="1800">
                <a:latin typeface="Comic Sans MS" panose="030F0702030302020204" pitchFamily="66" charset="0"/>
              </a:rPr>
              <a:t>) VS implementation (</a:t>
            </a:r>
            <a:r>
              <a:rPr lang="en-US" altLang="zh-CN" sz="1800" i="1">
                <a:solidFill>
                  <a:srgbClr val="990033"/>
                </a:solidFill>
                <a:latin typeface="Comic Sans MS" panose="030F0702030302020204" pitchFamily="66" charset="0"/>
              </a:rPr>
              <a:t>how</a:t>
            </a:r>
            <a:r>
              <a:rPr lang="en-US" altLang="zh-CN" sz="1800">
                <a:latin typeface="Comic Sans MS" panose="030F0702030302020204" pitchFamily="66" charset="0"/>
              </a:rPr>
              <a:t>).</a:t>
            </a:r>
          </a:p>
        </p:txBody>
      </p:sp>
      <p:sp>
        <p:nvSpPr>
          <p:cNvPr id="20" name="文本框 19"/>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Gate logic</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759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1992313" y="4652963"/>
            <a:ext cx="7245350" cy="838200"/>
          </a:xfrm>
        </p:spPr>
        <p:txBody>
          <a:bodyPr>
            <a:normAutofit fontScale="92500" lnSpcReduction="20000"/>
          </a:bodyPr>
          <a:lstStyle/>
          <a:p>
            <a:pPr marL="0" indent="0">
              <a:buNone/>
            </a:pPr>
            <a:r>
              <a:rPr lang="en-US" altLang="zh-CN" u="sng">
                <a:latin typeface="Comic Sans MS" panose="030F0702030302020204" pitchFamily="66" charset="0"/>
              </a:rPr>
              <a:t>Proposed Implementation:</a:t>
            </a:r>
            <a:r>
              <a:rPr lang="en-US" altLang="zh-CN">
                <a:latin typeface="Comic Sans MS" panose="030F0702030302020204" pitchFamily="66" charset="0"/>
              </a:rPr>
              <a:t> based on Not, And, Or gates.</a:t>
            </a:r>
          </a:p>
        </p:txBody>
      </p:sp>
      <p:grpSp>
        <p:nvGrpSpPr>
          <p:cNvPr id="12" name="Group 11"/>
          <p:cNvGrpSpPr>
            <a:grpSpLocks/>
          </p:cNvGrpSpPr>
          <p:nvPr/>
        </p:nvGrpSpPr>
        <p:grpSpPr bwMode="auto">
          <a:xfrm>
            <a:off x="2166939" y="1354139"/>
            <a:ext cx="5513387" cy="2651125"/>
            <a:chOff x="642392" y="908720"/>
            <a:chExt cx="5513784" cy="2651348"/>
          </a:xfrm>
        </p:grpSpPr>
        <p:graphicFrame>
          <p:nvGraphicFramePr>
            <p:cNvPr id="97288" name="Object 5"/>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3243" r:id="rId4" imgW="4286250" imgH="2114550" progId="Visio.Drawing.6">
                    <p:embed/>
                  </p:oleObj>
                </mc:Choice>
                <mc:Fallback>
                  <p:oleObj r:id="rId4" imgW="4286250" imgH="2114550" progId="Visio.Drawing.6">
                    <p:embed/>
                    <p:pic>
                      <p:nvPicPr>
                        <p:cNvPr id="97288" name="Object 5"/>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0250" name="Text Box 70"/>
            <p:cNvSpPr txBox="1">
              <a:spLocks noChangeArrowheads="1"/>
            </p:cNvSpPr>
            <p:nvPr/>
          </p:nvSpPr>
          <p:spPr bwMode="auto">
            <a:xfrm>
              <a:off x="642392" y="908720"/>
              <a:ext cx="1944827" cy="265134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a  b 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0  0  0   0</a:t>
              </a:r>
            </a:p>
            <a:p>
              <a:pPr>
                <a:lnSpc>
                  <a:spcPct val="50000"/>
                </a:lnSpc>
                <a:spcBef>
                  <a:spcPts val="1200"/>
                </a:spcBef>
                <a:defRPr/>
              </a:pPr>
              <a:r>
                <a:rPr lang="en-US" sz="1600">
                  <a:latin typeface="Courier New" charset="0"/>
                  <a:cs typeface="Courier New" charset="0"/>
                </a:rPr>
                <a:t>0  0  1   0 </a:t>
              </a:r>
            </a:p>
            <a:p>
              <a:pPr>
                <a:lnSpc>
                  <a:spcPct val="50000"/>
                </a:lnSpc>
                <a:spcBef>
                  <a:spcPts val="1200"/>
                </a:spcBef>
                <a:defRPr/>
              </a:pPr>
              <a:r>
                <a:rPr lang="en-US" sz="1600">
                  <a:latin typeface="Courier New" charset="0"/>
                  <a:cs typeface="Courier New" charset="0"/>
                </a:rPr>
                <a:t>0  1  0   0</a:t>
              </a:r>
            </a:p>
            <a:p>
              <a:pPr>
                <a:lnSpc>
                  <a:spcPct val="50000"/>
                </a:lnSpc>
                <a:spcBef>
                  <a:spcPts val="1200"/>
                </a:spcBef>
                <a:defRPr/>
              </a:pPr>
              <a:r>
                <a:rPr lang="en-US" sz="1600">
                  <a:latin typeface="Courier New" charset="0"/>
                  <a:cs typeface="Courier New" charset="0"/>
                </a:rPr>
                <a:t>0  1  1   1</a:t>
              </a:r>
            </a:p>
            <a:p>
              <a:pPr>
                <a:lnSpc>
                  <a:spcPct val="50000"/>
                </a:lnSpc>
                <a:spcBef>
                  <a:spcPts val="1200"/>
                </a:spcBef>
                <a:defRPr/>
              </a:pPr>
              <a:r>
                <a:rPr lang="en-US" sz="1600">
                  <a:latin typeface="Courier New" charset="0"/>
                  <a:cs typeface="Courier New" charset="0"/>
                </a:rPr>
                <a:t>1  0  0   1</a:t>
              </a:r>
            </a:p>
            <a:p>
              <a:pPr>
                <a:lnSpc>
                  <a:spcPct val="50000"/>
                </a:lnSpc>
                <a:spcBef>
                  <a:spcPts val="1200"/>
                </a:spcBef>
                <a:defRPr/>
              </a:pPr>
              <a:r>
                <a:rPr lang="en-US" sz="1600">
                  <a:latin typeface="Courier New" charset="0"/>
                  <a:cs typeface="Courier New" charset="0"/>
                </a:rPr>
                <a:t>1  0  1   0</a:t>
              </a:r>
            </a:p>
            <a:p>
              <a:pPr>
                <a:lnSpc>
                  <a:spcPct val="50000"/>
                </a:lnSpc>
                <a:spcBef>
                  <a:spcPts val="1200"/>
                </a:spcBef>
                <a:defRPr/>
              </a:pPr>
              <a:r>
                <a:rPr lang="en-US" sz="1600">
                  <a:latin typeface="Courier New" charset="0"/>
                  <a:cs typeface="Courier New" charset="0"/>
                </a:rPr>
                <a:t>1  1  0   1</a:t>
              </a:r>
            </a:p>
            <a:p>
              <a:pPr>
                <a:lnSpc>
                  <a:spcPct val="50000"/>
                </a:lnSpc>
                <a:spcBef>
                  <a:spcPts val="1200"/>
                </a:spcBef>
                <a:buFontTx/>
                <a:buAutoNum type="arabicPlain"/>
                <a:defRPr/>
              </a:pPr>
              <a:r>
                <a:rPr lang="en-US" sz="1600">
                  <a:latin typeface="Courier New" charset="0"/>
                  <a:cs typeface="Courier New" charset="0"/>
                </a:rPr>
                <a:t>1  1   1</a:t>
              </a:r>
            </a:p>
          </p:txBody>
        </p:sp>
        <p:sp>
          <p:nvSpPr>
            <p:cNvPr id="97290" name="Line 72"/>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nchor="ctr">
              <a:spAutoFit/>
            </a:bodyPr>
            <a:lstStyle/>
            <a:p>
              <a:endParaRPr lang="zh-CN" altLang="en-US"/>
            </a:p>
          </p:txBody>
        </p:sp>
        <p:cxnSp>
          <p:nvCxnSpPr>
            <p:cNvPr id="97291" name="Straight Connector 4"/>
            <p:cNvCxnSpPr>
              <a:cxnSpLocks noChangeShapeType="1"/>
            </p:cNvCxnSpPr>
            <p:nvPr/>
          </p:nvCxnSpPr>
          <p:spPr bwMode="auto">
            <a:xfrm>
              <a:off x="1938536" y="908720"/>
              <a:ext cx="0" cy="265134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cxnSp>
      </p:grpSp>
      <p:grpSp>
        <p:nvGrpSpPr>
          <p:cNvPr id="11" name="Group 10"/>
          <p:cNvGrpSpPr>
            <a:grpSpLocks/>
          </p:cNvGrpSpPr>
          <p:nvPr/>
        </p:nvGrpSpPr>
        <p:grpSpPr bwMode="auto">
          <a:xfrm>
            <a:off x="8472488" y="1485900"/>
            <a:ext cx="1295400" cy="947738"/>
            <a:chOff x="6588224" y="2481236"/>
            <a:chExt cx="1296144" cy="947764"/>
          </a:xfrm>
        </p:grpSpPr>
        <p:sp>
          <p:nvSpPr>
            <p:cNvPr id="10246" name="Text Box 70"/>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50000"/>
                </a:lnSpc>
                <a:spcBef>
                  <a:spcPts val="1200"/>
                </a:spcBef>
                <a:defRPr/>
              </a:pPr>
              <a:r>
                <a:rPr lang="en-US" sz="1600">
                  <a:solidFill>
                    <a:srgbClr val="A50021"/>
                  </a:solidFill>
                  <a:latin typeface="Courier New" charset="0"/>
                  <a:cs typeface="Courier New" charset="0"/>
                </a:rPr>
                <a:t>sel  out</a:t>
              </a:r>
              <a:r>
                <a:rPr lang="en-US" sz="1600">
                  <a:latin typeface="Courier New" charset="0"/>
                  <a:cs typeface="Courier New" charset="0"/>
                </a:rPr>
                <a:t> </a:t>
              </a:r>
            </a:p>
            <a:p>
              <a:pPr>
                <a:lnSpc>
                  <a:spcPct val="50000"/>
                </a:lnSpc>
                <a:spcBef>
                  <a:spcPts val="1200"/>
                </a:spcBef>
                <a:defRPr/>
              </a:pPr>
              <a:r>
                <a:rPr lang="en-US" sz="1600">
                  <a:latin typeface="Courier New" charset="0"/>
                  <a:cs typeface="Courier New" charset="0"/>
                </a:rPr>
                <a:t> 0    a</a:t>
              </a:r>
            </a:p>
            <a:p>
              <a:pPr>
                <a:lnSpc>
                  <a:spcPct val="50000"/>
                </a:lnSpc>
                <a:spcBef>
                  <a:spcPts val="1200"/>
                </a:spcBef>
                <a:defRPr/>
              </a:pPr>
              <a:r>
                <a:rPr lang="en-US" sz="1600">
                  <a:latin typeface="Courier New" charset="0"/>
                  <a:cs typeface="Courier New" charset="0"/>
                </a:rPr>
                <a:t> 1    b</a:t>
              </a:r>
            </a:p>
          </p:txBody>
        </p:sp>
        <p:sp>
          <p:nvSpPr>
            <p:cNvPr id="97286" name="Line 72"/>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anchor="ctr">
              <a:spAutoFit/>
            </a:bodyPr>
            <a:lstStyle/>
            <a:p>
              <a:endParaRPr lang="zh-CN" altLang="en-US"/>
            </a:p>
          </p:txBody>
        </p:sp>
        <p:cxnSp>
          <p:nvCxnSpPr>
            <p:cNvPr id="97287" name="Straight Connector 28"/>
            <p:cNvCxnSpPr>
              <a:cxnSpLocks noChangeShapeType="1"/>
            </p:cNvCxnSpPr>
            <p:nvPr/>
          </p:nvCxnSpPr>
          <p:spPr bwMode="auto">
            <a:xfrm>
              <a:off x="7308304" y="2481236"/>
              <a:ext cx="0" cy="94776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cxnSp>
      </p:grpSp>
      <p:sp>
        <p:nvSpPr>
          <p:cNvPr id="22" name="文本框 21"/>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Multiplexer</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777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905000" y="1042988"/>
            <a:ext cx="5029200" cy="2005012"/>
            <a:chOff x="240" y="657"/>
            <a:chExt cx="3168" cy="1263"/>
          </a:xfrm>
        </p:grpSpPr>
        <p:graphicFrame>
          <p:nvGraphicFramePr>
            <p:cNvPr id="99372" name="Object 3"/>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4267" name="VISIO" r:id="rId4" imgW="9756648" imgH="3627120" progId="Visio.Drawing.6">
                    <p:embed/>
                  </p:oleObj>
                </mc:Choice>
                <mc:Fallback>
                  <p:oleObj name="VISIO" r:id="rId4" imgW="9756648" imgH="3627120" progId="Visio.Drawing.6">
                    <p:embed/>
                    <p:pic>
                      <p:nvPicPr>
                        <p:cNvPr id="99372" name="Object 3"/>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1310" name="Text Box 4"/>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50000"/>
                </a:lnSpc>
                <a:spcBef>
                  <a:spcPct val="50000"/>
                </a:spcBef>
                <a:defRPr/>
              </a:pPr>
              <a:r>
                <a:rPr lang="en-US" sz="1300">
                  <a:solidFill>
                    <a:srgbClr val="A50021"/>
                  </a:solidFill>
                  <a:latin typeface="Courier New" charset="0"/>
                  <a:cs typeface="Courier New" charset="0"/>
                </a:rPr>
                <a:t>a  b  out</a:t>
              </a:r>
              <a:r>
                <a:rPr lang="en-US" sz="1300">
                  <a:latin typeface="Courier New" charset="0"/>
                  <a:cs typeface="Courier New" charset="0"/>
                </a:rPr>
                <a:t>  </a:t>
              </a:r>
            </a:p>
            <a:p>
              <a:pPr eaLnBrk="1" hangingPunct="1">
                <a:lnSpc>
                  <a:spcPct val="50000"/>
                </a:lnSpc>
                <a:spcBef>
                  <a:spcPct val="50000"/>
                </a:spcBef>
                <a:defRPr/>
              </a:pPr>
              <a:r>
                <a:rPr lang="en-US" sz="1300">
                  <a:latin typeface="Courier New" charset="0"/>
                  <a:cs typeface="Courier New" charset="0"/>
                </a:rPr>
                <a:t>0  0   0</a:t>
              </a:r>
            </a:p>
            <a:p>
              <a:pPr eaLnBrk="1" hangingPunct="1">
                <a:lnSpc>
                  <a:spcPct val="50000"/>
                </a:lnSpc>
                <a:spcBef>
                  <a:spcPct val="50000"/>
                </a:spcBef>
                <a:defRPr/>
              </a:pPr>
              <a:r>
                <a:rPr lang="en-US" sz="1300">
                  <a:latin typeface="Courier New" charset="0"/>
                  <a:cs typeface="Courier New" charset="0"/>
                </a:rPr>
                <a:t>0  1   0 </a:t>
              </a:r>
            </a:p>
            <a:p>
              <a:pPr eaLnBrk="1" hangingPunct="1">
                <a:lnSpc>
                  <a:spcPct val="50000"/>
                </a:lnSpc>
                <a:spcBef>
                  <a:spcPct val="50000"/>
                </a:spcBef>
                <a:defRPr/>
              </a:pPr>
              <a:r>
                <a:rPr lang="en-US" sz="1300">
                  <a:latin typeface="Courier New" charset="0"/>
                  <a:cs typeface="Courier New" charset="0"/>
                </a:rPr>
                <a:t>1  0   0 </a:t>
              </a:r>
            </a:p>
            <a:p>
              <a:pPr eaLnBrk="1" hangingPunct="1">
                <a:lnSpc>
                  <a:spcPct val="50000"/>
                </a:lnSpc>
                <a:spcBef>
                  <a:spcPct val="50000"/>
                </a:spcBef>
                <a:defRPr/>
              </a:pPr>
              <a:r>
                <a:rPr lang="en-US" sz="1300">
                  <a:latin typeface="Courier New" charset="0"/>
                  <a:cs typeface="Courier New" charset="0"/>
                </a:rPr>
                <a:t>1  1   1</a:t>
              </a:r>
            </a:p>
          </p:txBody>
        </p:sp>
        <p:sp>
          <p:nvSpPr>
            <p:cNvPr id="99374" name="Rectangle 5"/>
            <p:cNvSpPr>
              <a:spLocks noChangeArrowheads="1"/>
            </p:cNvSpPr>
            <p:nvPr/>
          </p:nvSpPr>
          <p:spPr bwMode="auto">
            <a:xfrm>
              <a:off x="2544" y="672"/>
              <a:ext cx="816"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And.cmp</a:t>
              </a:r>
            </a:p>
          </p:txBody>
        </p:sp>
      </p:grpSp>
      <p:grpSp>
        <p:nvGrpSpPr>
          <p:cNvPr id="3" name="Group 6"/>
          <p:cNvGrpSpPr>
            <a:grpSpLocks/>
          </p:cNvGrpSpPr>
          <p:nvPr/>
        </p:nvGrpSpPr>
        <p:grpSpPr bwMode="auto">
          <a:xfrm>
            <a:off x="6477000" y="3505200"/>
            <a:ext cx="3810000" cy="2590800"/>
            <a:chOff x="3120" y="2208"/>
            <a:chExt cx="2400" cy="1632"/>
          </a:xfrm>
        </p:grpSpPr>
        <p:sp>
          <p:nvSpPr>
            <p:cNvPr id="11307" name="Text Box 7"/>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load </a:t>
              </a:r>
              <a:r>
                <a:rPr lang="en-US" sz="1400" dirty="0" err="1">
                  <a:solidFill>
                    <a:srgbClr val="A50021"/>
                  </a:solidFill>
                  <a:latin typeface="Courier New" charset="0"/>
                  <a:cs typeface="Courier New" charset="0"/>
                </a:rPr>
                <a:t>And.hdl</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output-file </a:t>
              </a:r>
              <a:r>
                <a:rPr lang="en-US" sz="1400" dirty="0" err="1">
                  <a:solidFill>
                    <a:srgbClr val="A50021"/>
                  </a:solidFill>
                  <a:latin typeface="Courier New" charset="0"/>
                  <a:cs typeface="Courier New" charset="0"/>
                </a:rPr>
                <a:t>And.out</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compare-to </a:t>
              </a:r>
              <a:r>
                <a:rPr lang="en-US" sz="1400" dirty="0" err="1">
                  <a:solidFill>
                    <a:srgbClr val="A50021"/>
                  </a:solidFill>
                  <a:latin typeface="Courier New" charset="0"/>
                  <a:cs typeface="Courier New" charset="0"/>
                </a:rPr>
                <a:t>And.cmp</a:t>
              </a:r>
              <a:r>
                <a:rPr lang="en-US" sz="1400" dirty="0">
                  <a:solidFill>
                    <a:srgbClr val="000000"/>
                  </a:solidFill>
                  <a:latin typeface="Courier New" charset="0"/>
                  <a:cs typeface="Courier New" charset="0"/>
                </a:rPr>
                <a: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output-list a b out;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0,set b 1,eval,output;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1,set b 0,eval,output;</a:t>
              </a:r>
            </a:p>
            <a:p>
              <a:pPr algn="just">
                <a:spcBef>
                  <a:spcPct val="15000"/>
                </a:spcBef>
                <a:buClr>
                  <a:srgbClr val="006600"/>
                </a:buClr>
                <a:buSzPct val="85000"/>
                <a:buFont typeface="Wingdings" charset="0"/>
                <a:buNone/>
                <a:defRPr/>
              </a:pPr>
              <a:r>
                <a:rPr lang="en-US" sz="1400" dirty="0">
                  <a:solidFill>
                    <a:srgbClr val="000000"/>
                  </a:solidFill>
                  <a:latin typeface="Courier New" charset="0"/>
                  <a:cs typeface="Courier New" charset="0"/>
                </a:rPr>
                <a:t>set a 1, set b 1, </a:t>
              </a:r>
              <a:r>
                <a:rPr lang="en-US" sz="1400" dirty="0" err="1">
                  <a:solidFill>
                    <a:srgbClr val="000000"/>
                  </a:solidFill>
                  <a:latin typeface="Courier New" charset="0"/>
                  <a:cs typeface="Courier New" charset="0"/>
                </a:rPr>
                <a:t>eval</a:t>
              </a:r>
              <a:r>
                <a:rPr lang="en-US" sz="1400" dirty="0">
                  <a:solidFill>
                    <a:srgbClr val="000000"/>
                  </a:solidFill>
                  <a:latin typeface="Courier New" charset="0"/>
                  <a:cs typeface="Courier New" charset="0"/>
                </a:rPr>
                <a:t>, output;</a:t>
              </a:r>
            </a:p>
          </p:txBody>
        </p:sp>
        <p:sp>
          <p:nvSpPr>
            <p:cNvPr id="99371" name="Rectangle 8"/>
            <p:cNvSpPr>
              <a:spLocks noChangeArrowheads="1"/>
            </p:cNvSpPr>
            <p:nvPr/>
          </p:nvSpPr>
          <p:spPr bwMode="auto">
            <a:xfrm>
              <a:off x="3120" y="2208"/>
              <a:ext cx="816"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And.tst</a:t>
              </a:r>
            </a:p>
          </p:txBody>
        </p:sp>
      </p:grpSp>
      <p:grpSp>
        <p:nvGrpSpPr>
          <p:cNvPr id="4" name="Group 9"/>
          <p:cNvGrpSpPr>
            <a:grpSpLocks/>
          </p:cNvGrpSpPr>
          <p:nvPr/>
        </p:nvGrpSpPr>
        <p:grpSpPr bwMode="auto">
          <a:xfrm>
            <a:off x="1981200" y="3505200"/>
            <a:ext cx="3657600" cy="2590800"/>
            <a:chOff x="288" y="2208"/>
            <a:chExt cx="2304" cy="1632"/>
          </a:xfrm>
        </p:grpSpPr>
        <p:sp>
          <p:nvSpPr>
            <p:cNvPr id="99368" name="Rectangle 10"/>
            <p:cNvSpPr>
              <a:spLocks noChangeArrowheads="1"/>
            </p:cNvSpPr>
            <p:nvPr/>
          </p:nvSpPr>
          <p:spPr bwMode="auto">
            <a:xfrm>
              <a:off x="288" y="2208"/>
              <a:ext cx="816"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1306" name="Text Box 11"/>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dirty="0">
                  <a:solidFill>
                    <a:srgbClr val="000000"/>
                  </a:solidFill>
                  <a:latin typeface="Courier New" charset="0"/>
                  <a:cs typeface="Courier New" charset="0"/>
                </a:rPr>
                <a:t>    // implementation missing</a:t>
              </a:r>
              <a:endParaRPr lang="en-US" sz="1400" dirty="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dirty="0">
                  <a:solidFill>
                    <a:srgbClr val="000000"/>
                  </a:solidFill>
                  <a:latin typeface="Courier New" charset="0"/>
                  <a:cs typeface="Times New Roman" charset="0"/>
                </a:rPr>
                <a:t>}</a:t>
              </a:r>
              <a:r>
                <a:rPr lang="en-US" sz="1400" dirty="0">
                  <a:solidFill>
                    <a:srgbClr val="000000"/>
                  </a:solidFill>
                  <a:latin typeface="Courier New" charset="0"/>
                  <a:cs typeface="Courier New" charset="0"/>
                </a:rPr>
                <a:t> </a:t>
              </a:r>
              <a:r>
                <a:rPr lang="en-US" sz="1400" dirty="0">
                  <a:latin typeface="Courier New" charset="0"/>
                  <a:cs typeface="Courier New" charset="0"/>
                </a:rPr>
                <a:t>     </a:t>
              </a:r>
            </a:p>
          </p:txBody>
        </p:sp>
      </p:grpSp>
      <p:grpSp>
        <p:nvGrpSpPr>
          <p:cNvPr id="11302" name="Group 11301"/>
          <p:cNvGrpSpPr>
            <a:grpSpLocks/>
          </p:cNvGrpSpPr>
          <p:nvPr/>
        </p:nvGrpSpPr>
        <p:grpSpPr bwMode="auto">
          <a:xfrm>
            <a:off x="7418389" y="839789"/>
            <a:ext cx="2867025" cy="2359025"/>
            <a:chOff x="5893816" y="839787"/>
            <a:chExt cx="2867025" cy="2359025"/>
          </a:xfrm>
        </p:grpSpPr>
        <p:sp>
          <p:nvSpPr>
            <p:cNvPr id="99334" name="Freeform 5"/>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zh-CN" altLang="en-US"/>
            </a:p>
          </p:txBody>
        </p:sp>
        <p:sp>
          <p:nvSpPr>
            <p:cNvPr id="99335" name="Freeform 24"/>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zh-CN" altLang="en-US"/>
            </a:p>
          </p:txBody>
        </p:sp>
        <p:sp>
          <p:nvSpPr>
            <p:cNvPr id="99336" name="Freeform 25"/>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37" name="Freeform 26"/>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38" name="Freeform 27"/>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39" name="Freeform 28"/>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0" name="Freeform 29"/>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1" name="Freeform 30"/>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2" name="Freeform 31"/>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3" name="Freeform 32"/>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4" name="Freeform 33"/>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5" name="Freeform 34"/>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6" name="Freeform 35"/>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7" name="Freeform 36"/>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8" name="Freeform 37"/>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49" name="Freeform 38"/>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0" name="Freeform 39"/>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1" name="Freeform 40"/>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2" name="Freeform 41"/>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3" name="Freeform 42"/>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4" name="Freeform 43"/>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5" name="Freeform 44"/>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6" name="Freeform 45"/>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7" name="Freeform 46"/>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8" name="Freeform 47"/>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59" name="Freeform 48"/>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0" name="Freeform 49"/>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1" name="Freeform 50"/>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2" name="Freeform 51"/>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3" name="Freeform 52"/>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4" name="Freeform 53"/>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5" name="Freeform 54"/>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6" name="Freeform 55"/>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99367" name="Text Box 15"/>
            <p:cNvSpPr txBox="1">
              <a:spLocks noChangeArrowheads="1"/>
            </p:cNvSpPr>
            <p:nvPr/>
          </p:nvSpPr>
          <p:spPr bwMode="auto">
            <a:xfrm>
              <a:off x="6400800" y="914400"/>
              <a:ext cx="2209800" cy="2225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spcBef>
                  <a:spcPct val="70000"/>
                </a:spcBef>
              </a:pPr>
              <a:r>
                <a:rPr lang="en-US" altLang="zh-CN" sz="1800" u="sng">
                  <a:latin typeface="Comic Sans MS" panose="030F0702030302020204" pitchFamily="66" charset="0"/>
                  <a:cs typeface="Arial" panose="020B0604020202020204" pitchFamily="34" charset="0"/>
                </a:rPr>
                <a:t>Contract:</a:t>
              </a:r>
            </a:p>
            <a:p>
              <a:pPr>
                <a:spcBef>
                  <a:spcPct val="70000"/>
                </a:spcBef>
              </a:pPr>
              <a:r>
                <a:rPr lang="en-US" altLang="zh-CN" sz="1800">
                  <a:latin typeface="Comic Sans MS" panose="030F0702030302020204" pitchFamily="66" charset="0"/>
                  <a:cs typeface="Arial" panose="020B0604020202020204" pitchFamily="34" charset="0"/>
                </a:rPr>
                <a:t>When running your </a:t>
              </a:r>
              <a:r>
                <a:rPr lang="en-US" altLang="zh-CN" sz="1800">
                  <a:latin typeface="Courier New" panose="02070309020205020404" pitchFamily="49" charset="0"/>
                  <a:cs typeface="Courier New" panose="02070309020205020404" pitchFamily="49" charset="0"/>
                </a:rPr>
                <a:t>.hdl</a:t>
              </a:r>
              <a:r>
                <a:rPr lang="en-US" altLang="zh-CN" sz="1800">
                  <a:latin typeface="Comic Sans MS" panose="030F0702030302020204" pitchFamily="66" charset="0"/>
                  <a:cs typeface="Arial" panose="020B0604020202020204" pitchFamily="34" charset="0"/>
                </a:rPr>
                <a:t> on our </a:t>
              </a:r>
              <a:r>
                <a:rPr lang="en-US" altLang="zh-CN" sz="1800">
                  <a:latin typeface="Courier New" panose="02070309020205020404" pitchFamily="49" charset="0"/>
                  <a:cs typeface="Courier New" panose="02070309020205020404" pitchFamily="49" charset="0"/>
                </a:rPr>
                <a:t>.tst</a:t>
              </a:r>
              <a:r>
                <a:rPr lang="en-US" altLang="zh-CN" sz="1800">
                  <a:latin typeface="Comic Sans MS" panose="030F0702030302020204" pitchFamily="66" charset="0"/>
                  <a:cs typeface="Arial" panose="020B0604020202020204" pitchFamily="34" charset="0"/>
                </a:rPr>
                <a:t>, your </a:t>
              </a:r>
              <a:r>
                <a:rPr lang="en-US" altLang="zh-CN" sz="1800">
                  <a:latin typeface="Courier New" panose="02070309020205020404" pitchFamily="49" charset="0"/>
                  <a:cs typeface="Courier New" panose="02070309020205020404" pitchFamily="49" charset="0"/>
                </a:rPr>
                <a:t>.out</a:t>
              </a:r>
              <a:r>
                <a:rPr lang="en-US" altLang="zh-CN" sz="1800">
                  <a:latin typeface="Comic Sans MS" panose="030F0702030302020204" pitchFamily="66" charset="0"/>
                  <a:cs typeface="Arial" panose="020B0604020202020204" pitchFamily="34" charset="0"/>
                </a:rPr>
                <a:t> should be the same as</a:t>
              </a:r>
              <a:br>
                <a:rPr lang="en-US" altLang="zh-CN" sz="1800">
                  <a:latin typeface="Comic Sans MS" panose="030F0702030302020204" pitchFamily="66" charset="0"/>
                  <a:cs typeface="Arial" panose="020B0604020202020204" pitchFamily="34" charset="0"/>
                </a:rPr>
              </a:br>
              <a:r>
                <a:rPr lang="en-US" altLang="zh-CN" sz="1800">
                  <a:latin typeface="Comic Sans MS" panose="030F0702030302020204" pitchFamily="66" charset="0"/>
                  <a:cs typeface="Arial" panose="020B0604020202020204" pitchFamily="34" charset="0"/>
                </a:rPr>
                <a:t>our </a:t>
              </a:r>
              <a:r>
                <a:rPr lang="en-US" altLang="zh-CN" sz="1800">
                  <a:latin typeface="Courier New" panose="02070309020205020404" pitchFamily="49" charset="0"/>
                  <a:cs typeface="Courier New" panose="02070309020205020404" pitchFamily="49" charset="0"/>
                </a:rPr>
                <a:t>.cmp.</a:t>
              </a:r>
            </a:p>
          </p:txBody>
        </p:sp>
      </p:grpSp>
      <p:sp>
        <p:nvSpPr>
          <p:cNvPr id="57" name="文本框 5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Example: 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36111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378" name="Object 3"/>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5461" name="VISIO" r:id="rId4" imgW="9756648" imgH="3627120" progId="Visio.Drawing.6">
                  <p:embed/>
                </p:oleObj>
              </mc:Choice>
              <mc:Fallback>
                <p:oleObj name="VISIO" r:id="rId4" imgW="9756648" imgH="3627120" progId="Visio.Drawing.6">
                  <p:embed/>
                  <p:pic>
                    <p:nvPicPr>
                      <p:cNvPr id="101378"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1379" name="Object 4"/>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5462" name="Clip" r:id="rId6" imgW="987425" imgH="1473200" progId="MS_ClipArt_Gallery.2">
                  <p:embed/>
                </p:oleObj>
              </mc:Choice>
              <mc:Fallback>
                <p:oleObj name="Clip" r:id="rId6" imgW="987425" imgH="1473200" progId="MS_ClipArt_Gallery.2">
                  <p:embed/>
                  <p:pic>
                    <p:nvPicPr>
                      <p:cNvPr id="101379" name="Object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2293" name="Text Box 5"/>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1381" name="Rectangle 6"/>
          <p:cNvSpPr>
            <a:spLocks noChangeArrowheads="1"/>
          </p:cNvSpPr>
          <p:nvPr/>
        </p:nvSpPr>
        <p:spPr bwMode="auto">
          <a:xfrm>
            <a:off x="3581400" y="3505200"/>
            <a:ext cx="1295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01382" name="Rectangle 7"/>
          <p:cNvSpPr>
            <a:spLocks noChangeArrowheads="1"/>
          </p:cNvSpPr>
          <p:nvPr/>
        </p:nvSpPr>
        <p:spPr bwMode="auto">
          <a:xfrm>
            <a:off x="3581400" y="990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Interface:</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1 exactly when a=b=1 </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7" name="文本框 16"/>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59796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ChangeArrowheads="1"/>
          </p:cNvSpPr>
          <p:nvPr/>
        </p:nvSpPr>
        <p:spPr bwMode="auto">
          <a:xfrm>
            <a:off x="3581400" y="990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3426" name="Object 3"/>
          <p:cNvGraphicFramePr>
            <a:graphicFrameLocks noChangeAspect="1"/>
          </p:cNvGraphicFramePr>
          <p:nvPr/>
        </p:nvGraphicFramePr>
        <p:xfrm>
          <a:off x="2590800" y="1347788"/>
          <a:ext cx="7086600" cy="2005012"/>
        </p:xfrm>
        <a:graphic>
          <a:graphicData uri="http://schemas.openxmlformats.org/presentationml/2006/ole">
            <mc:AlternateContent xmlns:mc="http://schemas.openxmlformats.org/markup-compatibility/2006">
              <mc:Choice xmlns:v="urn:schemas-microsoft-com:vml" Requires="v">
                <p:oleObj spid="_x0000_s6485" name="VISIO" r:id="rId4" imgW="9744075" imgH="3629025" progId="Visio.Drawing.6">
                  <p:embed/>
                </p:oleObj>
              </mc:Choice>
              <mc:Fallback>
                <p:oleObj name="VISIO" r:id="rId4" imgW="9744075" imgH="3629025" progId="Visio.Drawing.6">
                  <p:embed/>
                  <p:pic>
                    <p:nvPicPr>
                      <p:cNvPr id="103426" name="Object 3"/>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90800" y="1347788"/>
                        <a:ext cx="7086600"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3427" name="Picture 4" descr="Click To Downloa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077200" y="762000"/>
            <a:ext cx="6096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3429"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6486" name="Clip" r:id="rId7" imgW="987425" imgH="1473200" progId="MS_ClipArt_Gallery.2">
                  <p:embed/>
                </p:oleObj>
              </mc:Choice>
              <mc:Fallback>
                <p:oleObj name="Clip" r:id="rId7" imgW="987425" imgH="1473200" progId="MS_ClipArt_Gallery.2">
                  <p:embed/>
                  <p:pic>
                    <p:nvPicPr>
                      <p:cNvPr id="103429"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319" name="Text Box 7"/>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3431" name="Rectangle 8"/>
          <p:cNvSpPr>
            <a:spLocks noChangeArrowheads="1"/>
          </p:cNvSpPr>
          <p:nvPr/>
        </p:nvSpPr>
        <p:spPr bwMode="auto">
          <a:xfrm>
            <a:off x="3581400" y="3505200"/>
            <a:ext cx="1295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5527361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473" name="Object 2"/>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7509" name="VISIO" r:id="rId4" imgW="9756648" imgH="3627120" progId="Visio.Drawing.6">
                  <p:embed/>
                </p:oleObj>
              </mc:Choice>
              <mc:Fallback>
                <p:oleObj name="VISIO" r:id="rId4" imgW="9756648" imgH="3627120" progId="Visio.Drawing.6">
                  <p:embed/>
                  <p:pic>
                    <p:nvPicPr>
                      <p:cNvPr id="105473" name="Object 2"/>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105474"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sp>
        <p:nvSpPr>
          <p:cNvPr id="14340" name="Text Box 4"/>
          <p:cNvSpPr txBox="1">
            <a:spLocks noChangeArrowheads="1"/>
          </p:cNvSpPr>
          <p:nvPr/>
        </p:nvSpPr>
        <p:spPr bwMode="auto">
          <a:xfrm>
            <a:off x="3657600" y="3810000"/>
            <a:ext cx="5029200" cy="228600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 implementation missing</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5476" name="Rectangle 5"/>
          <p:cNvSpPr>
            <a:spLocks noChangeArrowheads="1"/>
          </p:cNvSpPr>
          <p:nvPr/>
        </p:nvSpPr>
        <p:spPr bwMode="auto">
          <a:xfrm>
            <a:off x="3581400" y="3505200"/>
            <a:ext cx="1295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graphicFrame>
        <p:nvGraphicFramePr>
          <p:cNvPr id="105478" name="Object 7"/>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7510" name="Clip" r:id="rId6" imgW="987425" imgH="1473200" progId="MS_ClipArt_Gallery.2">
                  <p:embed/>
                </p:oleObj>
              </mc:Choice>
              <mc:Fallback>
                <p:oleObj name="Clip" r:id="rId6" imgW="987425" imgH="1473200" progId="MS_ClipArt_Gallery.2">
                  <p:embed/>
                  <p:pic>
                    <p:nvPicPr>
                      <p:cNvPr id="105478" name="Object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05479"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1447800"/>
            <a:ext cx="6096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392728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657600" y="3810000"/>
            <a:ext cx="5029200" cy="2286000"/>
          </a:xfrm>
          <a:prstGeom prst="rect">
            <a:avLst/>
          </a:prstGeom>
          <a:solidFill>
            <a:srgbClr val="F3F3FF"/>
          </a:solidFill>
          <a:ln w="9525">
            <a:solidFill>
              <a:srgbClr val="000099"/>
            </a:solidFill>
            <a:miter lim="800000"/>
            <a:headEnd/>
            <a:tailEnd/>
          </a:ln>
          <a:effectLst>
            <a:outerShdw blurRad="63500" dist="89803" dir="2700000" algn="ctr" rotWithShape="0">
              <a:srgbClr val="293973">
                <a:alpha val="74998"/>
              </a:srgbClr>
            </a:outerShdw>
          </a:effectLst>
        </p:spPr>
        <p:txBody>
          <a:bodyPr lIns="201600" tIns="190800" rIns="93600" bIns="1908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CHIP And </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IN  a, b;</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OUT out;</a:t>
            </a:r>
          </a:p>
          <a:p>
            <a:pPr>
              <a:spcBef>
                <a:spcPct val="20000"/>
              </a:spcBef>
              <a:buClr>
                <a:srgbClr val="006600"/>
              </a:buClr>
              <a:buSzPct val="85000"/>
              <a:buFont typeface="Wingdings" charset="0"/>
              <a:buNone/>
              <a:defRPr/>
            </a:pPr>
            <a:r>
              <a:rPr lang="en-US" sz="1400">
                <a:solidFill>
                  <a:srgbClr val="000000"/>
                </a:solidFill>
                <a:latin typeface="Courier New" charset="0"/>
                <a:cs typeface="Courier New" charset="0"/>
              </a:rPr>
              <a:t>    </a:t>
            </a:r>
            <a:r>
              <a:rPr lang="en-US" sz="1400">
                <a:solidFill>
                  <a:srgbClr val="CC3300"/>
                </a:solidFill>
                <a:latin typeface="Courier New" charset="0"/>
                <a:cs typeface="Courier New" charset="0"/>
              </a:rPr>
              <a:t>Nand(a = a,</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b = b,</a:t>
            </a:r>
            <a:br>
              <a:rPr lang="en-US" sz="1400">
                <a:solidFill>
                  <a:srgbClr val="CC3300"/>
                </a:solidFill>
                <a:latin typeface="Courier New" charset="0"/>
                <a:cs typeface="Courier New" charset="0"/>
              </a:rPr>
            </a:br>
            <a:r>
              <a:rPr lang="en-US" sz="1400">
                <a:solidFill>
                  <a:srgbClr val="CC3300"/>
                </a:solidFill>
                <a:latin typeface="Courier New" charset="0"/>
                <a:cs typeface="Courier New" charset="0"/>
              </a:rPr>
              <a:t>      out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a:t>
            </a:r>
            <a:endParaRPr lang="en-US" sz="1400">
              <a:solidFill>
                <a:srgbClr val="CC3300"/>
              </a:solidFill>
              <a:latin typeface="Arial Unicode MS" charset="0"/>
              <a:cs typeface="Arial Unicode MS" charset="0"/>
            </a:endParaRPr>
          </a:p>
          <a:p>
            <a:pPr>
              <a:spcBef>
                <a:spcPct val="20000"/>
              </a:spcBef>
              <a:buClr>
                <a:srgbClr val="006600"/>
              </a:buClr>
              <a:buSzPct val="85000"/>
              <a:buFont typeface="Wingdings" charset="0"/>
              <a:buNone/>
              <a:defRPr/>
            </a:pPr>
            <a:r>
              <a:rPr lang="en-US" sz="1400">
                <a:solidFill>
                  <a:srgbClr val="CC3300"/>
                </a:solidFill>
                <a:latin typeface="Courier New" charset="0"/>
                <a:cs typeface="Courier New" charset="0"/>
              </a:rPr>
              <a:t>    Not(in = </a:t>
            </a:r>
            <a:r>
              <a:rPr lang="en-US" sz="1400">
                <a:solidFill>
                  <a:srgbClr val="000099"/>
                </a:solidFill>
                <a:latin typeface="Courier New" charset="0"/>
                <a:cs typeface="Courier New" charset="0"/>
              </a:rPr>
              <a:t>x</a:t>
            </a:r>
            <a:r>
              <a:rPr lang="en-US" sz="1400">
                <a:solidFill>
                  <a:srgbClr val="CC3300"/>
                </a:solidFill>
                <a:latin typeface="Courier New" charset="0"/>
                <a:cs typeface="Courier New" charset="0"/>
              </a:rPr>
              <a:t>, out = out)</a:t>
            </a:r>
            <a:endParaRPr lang="en-US" sz="1400">
              <a:solidFill>
                <a:srgbClr val="CC3300"/>
              </a:solidFill>
              <a:latin typeface="Arial Unicode MS" charset="0"/>
              <a:cs typeface="Arial Unicode MS" charset="0"/>
            </a:endParaRPr>
          </a:p>
          <a:p>
            <a:pPr>
              <a:spcBef>
                <a:spcPct val="20000"/>
              </a:spcBef>
              <a:spcAft>
                <a:spcPct val="35000"/>
              </a:spcAft>
              <a:buClr>
                <a:srgbClr val="006600"/>
              </a:buClr>
              <a:buSzPct val="85000"/>
              <a:buFont typeface="Wingdings" charset="0"/>
              <a:buNone/>
              <a:defRPr/>
            </a:pPr>
            <a:r>
              <a:rPr lang="en-US" sz="1400">
                <a:solidFill>
                  <a:srgbClr val="000000"/>
                </a:solidFill>
                <a:latin typeface="Courier New" charset="0"/>
                <a:cs typeface="Times New Roman" charset="0"/>
              </a:rPr>
              <a:t>}</a:t>
            </a:r>
            <a:r>
              <a:rPr lang="en-US" sz="1400">
                <a:solidFill>
                  <a:srgbClr val="000000"/>
                </a:solidFill>
                <a:latin typeface="Courier New" charset="0"/>
                <a:cs typeface="Courier New" charset="0"/>
              </a:rPr>
              <a:t> </a:t>
            </a:r>
            <a:r>
              <a:rPr lang="en-US" sz="1400">
                <a:latin typeface="Courier New" charset="0"/>
                <a:cs typeface="Courier New" charset="0"/>
              </a:rPr>
              <a:t>     </a:t>
            </a:r>
          </a:p>
        </p:txBody>
      </p:sp>
      <p:sp>
        <p:nvSpPr>
          <p:cNvPr id="107522" name="Rectangle 3"/>
          <p:cNvSpPr>
            <a:spLocks noChangeArrowheads="1"/>
          </p:cNvSpPr>
          <p:nvPr/>
        </p:nvSpPr>
        <p:spPr bwMode="auto">
          <a:xfrm>
            <a:off x="3581400" y="990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solidFill>
                  <a:srgbClr val="A50021"/>
                </a:solidFill>
                <a:latin typeface="Comic Sans MS" panose="030F0702030302020204" pitchFamily="66" charset="0"/>
              </a:rPr>
              <a:t>Implementation:</a:t>
            </a:r>
            <a:r>
              <a:rPr lang="en-US" altLang="zh-CN" sz="2000">
                <a:solidFill>
                  <a:srgbClr val="CC3300"/>
                </a:solidFill>
                <a:cs typeface="Arial" panose="020B0604020202020204" pitchFamily="34" charset="0"/>
              </a:rPr>
              <a:t> </a:t>
            </a:r>
            <a:r>
              <a:rPr lang="en-US" altLang="zh-CN" sz="1800">
                <a:latin typeface="Comic Sans MS" panose="030F0702030302020204" pitchFamily="66" charset="0"/>
              </a:rPr>
              <a:t>And(a,b) = Not(Nand(a,b))</a:t>
            </a:r>
          </a:p>
          <a:p>
            <a:pPr algn="just">
              <a:spcBef>
                <a:spcPct val="15000"/>
              </a:spcBef>
              <a:buClr>
                <a:srgbClr val="006600"/>
              </a:buClr>
              <a:buSzPct val="85000"/>
              <a:buFont typeface="Wingdings" panose="05000000000000000000" pitchFamily="2" charset="2"/>
              <a:buNone/>
            </a:pPr>
            <a:endParaRPr lang="en-US" altLang="zh-CN" sz="1800">
              <a:solidFill>
                <a:srgbClr val="CC3300"/>
              </a:solidFill>
              <a:cs typeface="Arial" panose="020B0604020202020204" pitchFamily="34" charset="0"/>
            </a:endParaRPr>
          </a:p>
        </p:txBody>
      </p:sp>
      <p:graphicFrame>
        <p:nvGraphicFramePr>
          <p:cNvPr id="107523" name="Object 4"/>
          <p:cNvGraphicFramePr>
            <a:graphicFrameLocks noChangeAspect="1"/>
          </p:cNvGraphicFramePr>
          <p:nvPr/>
        </p:nvGraphicFramePr>
        <p:xfrm>
          <a:off x="2589213" y="1347788"/>
          <a:ext cx="7091362" cy="2005012"/>
        </p:xfrm>
        <a:graphic>
          <a:graphicData uri="http://schemas.openxmlformats.org/presentationml/2006/ole">
            <mc:AlternateContent xmlns:mc="http://schemas.openxmlformats.org/markup-compatibility/2006">
              <mc:Choice xmlns:v="urn:schemas-microsoft-com:vml" Requires="v">
                <p:oleObj spid="_x0000_s8533" name="VISIO" r:id="rId4" imgW="9756648" imgH="3627120" progId="Visio.Drawing.6">
                  <p:embed/>
                </p:oleObj>
              </mc:Choice>
              <mc:Fallback>
                <p:oleObj name="VISIO" r:id="rId4" imgW="9756648" imgH="3627120" progId="Visio.Drawing.6">
                  <p:embed/>
                  <p:pic>
                    <p:nvPicPr>
                      <p:cNvPr id="107523" name="Object 4"/>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2589213" y="1347788"/>
                        <a:ext cx="7091362" cy="2005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7525" name="Object 6"/>
          <p:cNvGraphicFramePr>
            <a:graphicFrameLocks/>
          </p:cNvGraphicFramePr>
          <p:nvPr/>
        </p:nvGraphicFramePr>
        <p:xfrm>
          <a:off x="9144001" y="127000"/>
          <a:ext cx="987425" cy="1473200"/>
        </p:xfrm>
        <a:graphic>
          <a:graphicData uri="http://schemas.openxmlformats.org/presentationml/2006/ole">
            <mc:AlternateContent xmlns:mc="http://schemas.openxmlformats.org/markup-compatibility/2006">
              <mc:Choice xmlns:v="urn:schemas-microsoft-com:vml" Requires="v">
                <p:oleObj spid="_x0000_s8534" name="Clip" r:id="rId6" imgW="987425" imgH="1473200" progId="MS_ClipArt_Gallery.2">
                  <p:embed/>
                </p:oleObj>
              </mc:Choice>
              <mc:Fallback>
                <p:oleObj name="Clip" r:id="rId6" imgW="987425" imgH="1473200" progId="MS_ClipArt_Gallery.2">
                  <p:embed/>
                  <p:pic>
                    <p:nvPicPr>
                      <p:cNvPr id="107525"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1" y="127000"/>
                        <a:ext cx="987425" cy="147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7526" name="Rectangle 7"/>
          <p:cNvSpPr>
            <a:spLocks noChangeArrowheads="1"/>
          </p:cNvSpPr>
          <p:nvPr/>
        </p:nvSpPr>
        <p:spPr bwMode="auto">
          <a:xfrm>
            <a:off x="3581400" y="3505200"/>
            <a:ext cx="1295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just">
              <a:spcBef>
                <a:spcPct val="15000"/>
              </a:spcBef>
              <a:buClr>
                <a:srgbClr val="006600"/>
              </a:buClr>
              <a:buSzPct val="85000"/>
              <a:buFont typeface="Wingdings" panose="05000000000000000000" pitchFamily="2" charset="2"/>
              <a:buNone/>
            </a:pPr>
            <a:r>
              <a:rPr lang="en-US" altLang="zh-CN" sz="1600">
                <a:latin typeface="Comic Sans MS" panose="030F0702030302020204" pitchFamily="66" charset="0"/>
              </a:rPr>
              <a:t>And.hdl</a:t>
            </a:r>
          </a:p>
        </p:txBody>
      </p:sp>
      <p:pic>
        <p:nvPicPr>
          <p:cNvPr id="107527" name="Picture 8" descr="Click To Download"/>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077200" y="3886200"/>
            <a:ext cx="609600" cy="609600"/>
          </a:xfrm>
          <a:prstGeom prst="rect">
            <a:avLst/>
          </a:prstGeom>
          <a:solidFill>
            <a:srgbClr val="F3F3FF"/>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18" name="文本框 17"/>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Building an </a:t>
            </a:r>
            <a:r>
              <a:rPr lang="en-US" altLang="zh-CN" sz="3200" b="1" dirty="0">
                <a:latin typeface="Courier New" panose="02070309020205020404" pitchFamily="49" charset="0"/>
                <a:cs typeface="Courier New" panose="02070309020205020404" pitchFamily="49" charset="0"/>
              </a:rPr>
              <a:t>And</a:t>
            </a:r>
            <a:r>
              <a:rPr lang="en-US" altLang="zh-CN" sz="3200" dirty="0">
                <a:latin typeface="Arial" panose="020B0604020202020204" pitchFamily="34" charset="0"/>
              </a:rPr>
              <a:t> gate</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150902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2</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Review: Test Driven Design on Chips</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Summary:</a:t>
            </a:r>
          </a:p>
          <a:p>
            <a:pPr>
              <a:spcBef>
                <a:spcPct val="100000"/>
              </a:spcBef>
            </a:pPr>
            <a:r>
              <a:rPr lang="en-US" altLang="zh-CN" sz="2000" dirty="0">
                <a:latin typeface="Comic Sans MS" panose="030F0702030302020204" pitchFamily="66" charset="0"/>
              </a:rPr>
              <a:t>Test Driven Design: Logical correctness is verified through “Test Cases”. </a:t>
            </a:r>
          </a:p>
          <a:p>
            <a:pPr>
              <a:spcBef>
                <a:spcPct val="100000"/>
              </a:spcBef>
            </a:pPr>
            <a:r>
              <a:rPr lang="en-US" altLang="zh-CN" sz="2000" dirty="0">
                <a:latin typeface="Comic Sans MS" panose="030F0702030302020204" pitchFamily="66" charset="0"/>
              </a:rPr>
              <a:t>There are many equivalent languages or models of computation(</a:t>
            </a:r>
            <a:r>
              <a:rPr lang="en-US" altLang="zh-CN" sz="2000" dirty="0" err="1">
                <a:latin typeface="Comic Sans MS" panose="030F0702030302020204" pitchFamily="66" charset="0"/>
              </a:rPr>
              <a:t>MoC</a:t>
            </a:r>
            <a:r>
              <a:rPr lang="en-US" altLang="zh-CN" sz="2000" dirty="0">
                <a:latin typeface="Comic Sans MS" panose="030F0702030302020204" pitchFamily="66" charset="0"/>
              </a:rPr>
              <a:t>) :</a:t>
            </a:r>
          </a:p>
          <a:p>
            <a:pPr lvl="1">
              <a:spcBef>
                <a:spcPct val="100000"/>
              </a:spcBef>
            </a:pPr>
            <a:r>
              <a:rPr lang="en-US" altLang="zh-CN" sz="1600" dirty="0">
                <a:latin typeface="Comic Sans MS" panose="030F0702030302020204" pitchFamily="66" charset="0"/>
              </a:rPr>
              <a:t>Truth Table</a:t>
            </a:r>
            <a:r>
              <a:rPr lang="zh-CN" altLang="en-US" sz="1600" dirty="0">
                <a:latin typeface="Comic Sans MS" panose="030F0702030302020204" pitchFamily="66" charset="0"/>
              </a:rPr>
              <a:t>、</a:t>
            </a:r>
            <a:r>
              <a:rPr lang="en-US" altLang="zh-CN" sz="1600" dirty="0">
                <a:latin typeface="Comic Sans MS" panose="030F0702030302020204" pitchFamily="66" charset="0"/>
              </a:rPr>
              <a:t>Logic Circuit</a:t>
            </a:r>
            <a:r>
              <a:rPr lang="zh-CN" altLang="en-US" sz="1600" dirty="0">
                <a:latin typeface="Comic Sans MS" panose="030F0702030302020204" pitchFamily="66" charset="0"/>
              </a:rPr>
              <a:t>、</a:t>
            </a:r>
            <a:r>
              <a:rPr lang="en-US" altLang="zh-CN" sz="1600" dirty="0">
                <a:latin typeface="Comic Sans MS" panose="030F0702030302020204" pitchFamily="66" charset="0"/>
              </a:rPr>
              <a:t>Hardware Description Language (HDL), …</a:t>
            </a:r>
          </a:p>
          <a:p>
            <a:pPr lvl="1">
              <a:spcBef>
                <a:spcPct val="100000"/>
              </a:spcBef>
            </a:pPr>
            <a:r>
              <a:rPr lang="en-US" altLang="zh-CN" sz="2000" dirty="0">
                <a:latin typeface="Comic Sans MS" panose="030F0702030302020204" pitchFamily="66" charset="0"/>
              </a:rPr>
              <a:t>Correspondence between </a:t>
            </a:r>
            <a:r>
              <a:rPr lang="en-US" altLang="zh-CN" sz="2000" dirty="0" err="1">
                <a:latin typeface="Comic Sans MS" panose="030F0702030302020204" pitchFamily="66" charset="0"/>
              </a:rPr>
              <a:t>MoC</a:t>
            </a:r>
            <a:r>
              <a:rPr lang="zh-CN" altLang="en-US" sz="2000" dirty="0">
                <a:latin typeface="Comic Sans MS" panose="030F0702030302020204" pitchFamily="66" charset="0"/>
              </a:rPr>
              <a:t>：</a:t>
            </a:r>
            <a:r>
              <a:rPr lang="en-US" altLang="zh-CN" sz="2000" dirty="0">
                <a:latin typeface="Comic Sans MS" panose="030F0702030302020204" pitchFamily="66" charset="0"/>
                <a:hlinkClick r:id="rId3"/>
              </a:rPr>
              <a:t>Curry-Howard-</a:t>
            </a:r>
            <a:r>
              <a:rPr lang="en-US" altLang="zh-CN" sz="2000" dirty="0" err="1">
                <a:latin typeface="Comic Sans MS" panose="030F0702030302020204" pitchFamily="66" charset="0"/>
                <a:hlinkClick r:id="rId3"/>
              </a:rPr>
              <a:t>Lambek</a:t>
            </a:r>
            <a:r>
              <a:rPr lang="en-US" altLang="zh-CN" sz="2000" dirty="0">
                <a:latin typeface="Comic Sans MS" panose="030F0702030302020204" pitchFamily="66" charset="0"/>
                <a:hlinkClick r:id="rId3"/>
              </a:rPr>
              <a:t> Isomorphism</a:t>
            </a:r>
            <a:endParaRPr lang="en-US" altLang="zh-CN" sz="2000" dirty="0">
              <a:latin typeface="Comic Sans MS" panose="030F0702030302020204" pitchFamily="66" charset="0"/>
            </a:endParaRPr>
          </a:p>
          <a:p>
            <a:pPr>
              <a:spcBef>
                <a:spcPct val="100000"/>
              </a:spcBef>
            </a:pPr>
            <a:r>
              <a:rPr lang="en-US" altLang="zh-CN" sz="2400" dirty="0">
                <a:latin typeface="Comic Sans MS" panose="030F0702030302020204" pitchFamily="66" charset="0"/>
              </a:rPr>
              <a:t>Complexity comes from composing simple things</a:t>
            </a:r>
            <a:endParaRPr lang="en-US" altLang="zh-CN" sz="24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There are total of 6 different 2 inputs/1 output logic gates (NAND/NOR …) that are considered to be “Universal Components”</a:t>
            </a:r>
          </a:p>
          <a:p>
            <a:pPr lvl="1">
              <a:spcBef>
                <a:spcPct val="100000"/>
              </a:spcBef>
            </a:pPr>
            <a:r>
              <a:rPr lang="en-US" altLang="zh-CN" sz="2000" dirty="0">
                <a:latin typeface="Comic Sans MS" panose="030F0702030302020204" pitchFamily="66" charset="0"/>
              </a:rPr>
              <a:t>You should be watching Nand2Tetris and Computational Structure’s first week video</a:t>
            </a:r>
            <a:endParaRPr lang="en-US" altLang="zh-CN" sz="2000" dirty="0">
              <a:solidFill>
                <a:srgbClr val="FF0000"/>
              </a:solidFill>
              <a:latin typeface="Comic Sans MS" panose="030F0702030302020204" pitchFamily="66" charset="0"/>
            </a:endParaRPr>
          </a:p>
          <a:p>
            <a:pPr lvl="1">
              <a:spcBef>
                <a:spcPct val="100000"/>
              </a:spcBef>
            </a:pPr>
            <a:r>
              <a:rPr lang="en-US" altLang="zh-CN" sz="2000" dirty="0">
                <a:latin typeface="Comic Sans MS" panose="030F0702030302020204" pitchFamily="66" charset="0"/>
              </a:rPr>
              <a:t>Learn the whole stack by building a </a:t>
            </a:r>
            <a:r>
              <a:rPr lang="en-US" altLang="zh-CN" sz="2000" dirty="0">
                <a:solidFill>
                  <a:srgbClr val="FF0000"/>
                </a:solidFill>
                <a:latin typeface="Comic Sans MS" panose="030F0702030302020204" pitchFamily="66" charset="0"/>
              </a:rPr>
              <a:t>Blockchain-recorded Go game</a:t>
            </a:r>
          </a:p>
        </p:txBody>
      </p:sp>
    </p:spTree>
    <p:extLst>
      <p:ext uri="{BB962C8B-B14F-4D97-AF65-F5344CB8AC3E}">
        <p14:creationId xmlns:p14="http://schemas.microsoft.com/office/powerpoint/2010/main" val="254135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84960" y="1066800"/>
            <a:ext cx="8001000" cy="570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274436" name="Oval 4"/>
          <p:cNvSpPr>
            <a:spLocks noChangeArrowheads="1"/>
          </p:cNvSpPr>
          <p:nvPr/>
        </p:nvSpPr>
        <p:spPr bwMode="auto">
          <a:xfrm>
            <a:off x="2286000" y="1391920"/>
            <a:ext cx="457200" cy="533400"/>
          </a:xfrm>
          <a:prstGeom prst="ellipse">
            <a:avLst/>
          </a:prstGeom>
          <a:noFill/>
          <a:ln w="38100">
            <a:solidFill>
              <a:srgbClr val="CC33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sp>
        <p:nvSpPr>
          <p:cNvPr id="274438" name="AutoShape 6"/>
          <p:cNvSpPr>
            <a:spLocks noChangeArrowheads="1"/>
          </p:cNvSpPr>
          <p:nvPr/>
        </p:nvSpPr>
        <p:spPr bwMode="auto">
          <a:xfrm>
            <a:off x="7620000" y="2895601"/>
            <a:ext cx="941388" cy="517525"/>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800000"/>
                </a:solidFill>
              </a:rPr>
              <a:t>test script</a:t>
            </a:r>
            <a:endParaRPr lang="en-US" altLang="zh-CN" sz="1400"/>
          </a:p>
        </p:txBody>
      </p:sp>
      <p:grpSp>
        <p:nvGrpSpPr>
          <p:cNvPr id="2" name="Group 12"/>
          <p:cNvGrpSpPr>
            <a:grpSpLocks/>
          </p:cNvGrpSpPr>
          <p:nvPr/>
        </p:nvGrpSpPr>
        <p:grpSpPr bwMode="auto">
          <a:xfrm>
            <a:off x="2514600" y="2971800"/>
            <a:ext cx="1189038" cy="1404938"/>
            <a:chOff x="624" y="1872"/>
            <a:chExt cx="749" cy="885"/>
          </a:xfrm>
        </p:grpSpPr>
        <p:sp>
          <p:nvSpPr>
            <p:cNvPr id="109574" name="AutoShape 13"/>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800000"/>
                  </a:solidFill>
                </a:rPr>
                <a:t>HDL program</a:t>
              </a:r>
              <a:endParaRPr lang="en-US" altLang="zh-CN" sz="1400" dirty="0"/>
            </a:p>
          </p:txBody>
        </p:sp>
        <p:cxnSp>
          <p:nvCxnSpPr>
            <p:cNvPr id="109575" name="AutoShape 14"/>
            <p:cNvCxnSpPr>
              <a:cxnSpLocks noChangeShapeType="1"/>
              <a:stCxn id="109574" idx="2"/>
              <a:endCxn id="109576"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 xmlns:a14="http://schemas.microsoft.com/office/drawing/2010/main">
                  <a:noFill/>
                </a14:hiddenFill>
              </a:ext>
            </a:extLst>
          </p:spPr>
        </p:cxnSp>
        <p:sp>
          <p:nvSpPr>
            <p:cNvPr id="109576" name="Rectangle 15"/>
            <p:cNvSpPr>
              <a:spLocks noChangeArrowheads="1"/>
            </p:cNvSpPr>
            <p:nvPr/>
          </p:nvSpPr>
          <p:spPr bwMode="auto">
            <a:xfrm>
              <a:off x="905" y="2617"/>
              <a:ext cx="187" cy="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a:p>
          </p:txBody>
        </p:sp>
      </p:grpSp>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Hardware simulator (demonstrating </a:t>
            </a:r>
            <a:r>
              <a:rPr lang="en-US" altLang="zh-CN" sz="3200" dirty="0" err="1">
                <a:latin typeface="Arial" panose="020B0604020202020204" pitchFamily="34" charset="0"/>
              </a:rPr>
              <a:t>Xor</a:t>
            </a:r>
            <a:r>
              <a:rPr lang="en-US" altLang="zh-CN" sz="3200" dirty="0">
                <a:latin typeface="Arial" panose="020B0604020202020204" pitchFamily="34" charset="0"/>
              </a:rPr>
              <a:t> gate construction)</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1584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dirty="0">
                <a:latin typeface="Arial" panose="020B0604020202020204" pitchFamily="34" charset="0"/>
              </a:rPr>
              <a:t>PBS Series: Crash Course on Computer Science</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2A871201-C10A-D14F-8C8B-EF92CFA68F87}"/>
              </a:ext>
            </a:extLst>
          </p:cNvPr>
          <p:cNvSpPr txBox="1"/>
          <p:nvPr/>
        </p:nvSpPr>
        <p:spPr>
          <a:xfrm>
            <a:off x="4458372" y="6269385"/>
            <a:ext cx="3275256"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/1I5ZMmrOfnA</a:t>
            </a:r>
            <a:endParaRPr lang="en-CN" dirty="0"/>
          </a:p>
        </p:txBody>
      </p:sp>
      <p:pic>
        <p:nvPicPr>
          <p:cNvPr id="5" name="Picture 4">
            <a:hlinkClick r:id="rId3"/>
            <a:extLst>
              <a:ext uri="{FF2B5EF4-FFF2-40B4-BE49-F238E27FC236}">
                <a16:creationId xmlns:a16="http://schemas.microsoft.com/office/drawing/2014/main" id="{BFE0F304-ECC7-DD48-93ED-752EC5B77B82}"/>
              </a:ext>
            </a:extLst>
          </p:cNvPr>
          <p:cNvPicPr>
            <a:picLocks noChangeAspect="1"/>
          </p:cNvPicPr>
          <p:nvPr/>
        </p:nvPicPr>
        <p:blipFill>
          <a:blip r:embed="rId4"/>
          <a:stretch>
            <a:fillRect/>
          </a:stretch>
        </p:blipFill>
        <p:spPr>
          <a:xfrm>
            <a:off x="1319512" y="1080408"/>
            <a:ext cx="9086127" cy="5097293"/>
          </a:xfrm>
          <a:prstGeom prst="rect">
            <a:avLst/>
          </a:prstGeom>
        </p:spPr>
      </p:pic>
    </p:spTree>
    <p:extLst>
      <p:ext uri="{BB962C8B-B14F-4D97-AF65-F5344CB8AC3E}">
        <p14:creationId xmlns:p14="http://schemas.microsoft.com/office/powerpoint/2010/main" val="400778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08000" y="509456"/>
            <a:ext cx="11176000" cy="584775"/>
          </a:xfrm>
          <a:prstGeom prst="rect">
            <a:avLst/>
          </a:prstGeom>
          <a:noFill/>
        </p:spPr>
        <p:txBody>
          <a:bodyPr wrap="square" rtlCol="0">
            <a:spAutoFit/>
          </a:bodyPr>
          <a:lstStyle/>
          <a:p>
            <a:pPr marL="0" lvl="1" algn="ctr"/>
            <a:r>
              <a:rPr lang="en-US" altLang="zh-CN" sz="3200" dirty="0">
                <a:latin typeface="Arial" panose="020B0604020202020204" pitchFamily="34" charset="0"/>
              </a:rPr>
              <a:t>Adder implemented in Logic Gates</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4" name="TextBox 3">
            <a:extLst>
              <a:ext uri="{FF2B5EF4-FFF2-40B4-BE49-F238E27FC236}">
                <a16:creationId xmlns:a16="http://schemas.microsoft.com/office/drawing/2014/main" id="{2A871201-C10A-D14F-8C8B-EF92CFA68F87}"/>
              </a:ext>
            </a:extLst>
          </p:cNvPr>
          <p:cNvSpPr txBox="1"/>
          <p:nvPr/>
        </p:nvSpPr>
        <p:spPr>
          <a:xfrm>
            <a:off x="4458372" y="6269385"/>
            <a:ext cx="3275256" cy="369332"/>
          </a:xfrm>
          <a:prstGeom prst="rect">
            <a:avLst/>
          </a:prstGeom>
          <a:noFill/>
        </p:spPr>
        <p:txBody>
          <a:bodyPr wrap="none" rtlCol="0">
            <a:spAutoFit/>
          </a:bodyPr>
          <a:lstStyle/>
          <a:p>
            <a:r>
              <a:rPr lang="en-US" dirty="0">
                <a:hlinkClick r:id="rId3"/>
              </a:rPr>
              <a:t>https://youtu.be/wvJc9CZcvBc</a:t>
            </a:r>
            <a:endParaRPr lang="en-CN" dirty="0"/>
          </a:p>
        </p:txBody>
      </p:sp>
      <p:pic>
        <p:nvPicPr>
          <p:cNvPr id="2" name="Picture 1">
            <a:hlinkClick r:id="rId3"/>
            <a:extLst>
              <a:ext uri="{FF2B5EF4-FFF2-40B4-BE49-F238E27FC236}">
                <a16:creationId xmlns:a16="http://schemas.microsoft.com/office/drawing/2014/main" id="{04EE06EC-87F7-5F42-B01B-DF577E30374F}"/>
              </a:ext>
            </a:extLst>
          </p:cNvPr>
          <p:cNvPicPr>
            <a:picLocks noChangeAspect="1"/>
          </p:cNvPicPr>
          <p:nvPr/>
        </p:nvPicPr>
        <p:blipFill>
          <a:blip r:embed="rId4"/>
          <a:stretch>
            <a:fillRect/>
          </a:stretch>
        </p:blipFill>
        <p:spPr>
          <a:xfrm>
            <a:off x="3301798" y="1345720"/>
            <a:ext cx="5588403" cy="4445480"/>
          </a:xfrm>
          <a:prstGeom prst="rect">
            <a:avLst/>
          </a:prstGeom>
        </p:spPr>
      </p:pic>
    </p:spTree>
    <p:extLst>
      <p:ext uri="{BB962C8B-B14F-4D97-AF65-F5344CB8AC3E}">
        <p14:creationId xmlns:p14="http://schemas.microsoft.com/office/powerpoint/2010/main" val="173464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16000" y="403949"/>
            <a:ext cx="11176000" cy="584775"/>
          </a:xfrm>
          <a:prstGeom prst="rect">
            <a:avLst/>
          </a:prstGeom>
          <a:noFill/>
        </p:spPr>
        <p:txBody>
          <a:bodyPr wrap="square" rtlCol="0">
            <a:spAutoFit/>
          </a:bodyPr>
          <a:lstStyle/>
          <a:p>
            <a:pPr marL="0" lvl="1"/>
            <a:r>
              <a:rPr lang="en-US" altLang="zh-CN" sz="3200" kern="0" dirty="0">
                <a:solidFill>
                  <a:srgbClr val="3A3A3A"/>
                </a:solidFill>
                <a:latin typeface="Arial" panose="020B0604020202020204" pitchFamily="34" charset="0"/>
                <a:ea typeface="黑体" panose="02010609060101010101" pitchFamily="49" charset="-122"/>
              </a:rPr>
              <a:t>Main Ideas on Week 2 Project</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6" name="Rectangle 3">
            <a:extLst>
              <a:ext uri="{FF2B5EF4-FFF2-40B4-BE49-F238E27FC236}">
                <a16:creationId xmlns:a16="http://schemas.microsoft.com/office/drawing/2014/main" id="{516D95CB-1E28-7146-8408-FE4145E6BB21}"/>
              </a:ext>
            </a:extLst>
          </p:cNvPr>
          <p:cNvSpPr txBox="1">
            <a:spLocks noChangeArrowheads="1"/>
          </p:cNvSpPr>
          <p:nvPr/>
        </p:nvSpPr>
        <p:spPr>
          <a:xfrm>
            <a:off x="609600" y="1600201"/>
            <a:ext cx="10972800" cy="4525963"/>
          </a:xfrm>
          <a:prstGeom prst="rect">
            <a:avLst/>
          </a:prstGeom>
        </p:spPr>
        <p:txBody>
          <a:bodyPr>
            <a:normAutofit fontScale="92500"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spcBef>
                <a:spcPct val="100000"/>
              </a:spcBef>
            </a:pPr>
            <a:r>
              <a:rPr lang="en-US" altLang="x-none" dirty="0"/>
              <a:t>Hack Computer uses a 16 bit Architecture (1 bit for Sign)</a:t>
            </a:r>
          </a:p>
          <a:p>
            <a:pPr lvl="1">
              <a:spcBef>
                <a:spcPct val="100000"/>
              </a:spcBef>
            </a:pPr>
            <a:r>
              <a:rPr lang="en-US" altLang="x-none" dirty="0"/>
              <a:t>Number ranges from  (- 32768 to 32768)</a:t>
            </a:r>
          </a:p>
          <a:p>
            <a:pPr>
              <a:spcBef>
                <a:spcPct val="100000"/>
              </a:spcBef>
            </a:pPr>
            <a:r>
              <a:rPr lang="en-US" altLang="x-none" dirty="0"/>
              <a:t>Subtraction is accomplished through adding “complement value”</a:t>
            </a:r>
          </a:p>
          <a:p>
            <a:pPr>
              <a:spcBef>
                <a:spcPct val="100000"/>
              </a:spcBef>
            </a:pPr>
            <a:r>
              <a:rPr lang="en-US" altLang="x-none" dirty="0"/>
              <a:t>A Full Adder is composed of two Half Adders (Carry bit)</a:t>
            </a:r>
          </a:p>
          <a:p>
            <a:pPr>
              <a:spcBef>
                <a:spcPct val="100000"/>
              </a:spcBef>
            </a:pPr>
            <a:r>
              <a:rPr lang="en-US" altLang="x-none" dirty="0"/>
              <a:t>ALU is purely combinatorial, no memory</a:t>
            </a:r>
          </a:p>
        </p:txBody>
      </p:sp>
      <p:graphicFrame>
        <p:nvGraphicFramePr>
          <p:cNvPr id="7" name="Object 10">
            <a:extLst>
              <a:ext uri="{FF2B5EF4-FFF2-40B4-BE49-F238E27FC236}">
                <a16:creationId xmlns:a16="http://schemas.microsoft.com/office/drawing/2014/main" id="{E3EE1E89-27F0-144A-BB80-C9ED56962C9E}"/>
              </a:ext>
            </a:extLst>
          </p:cNvPr>
          <p:cNvGraphicFramePr>
            <a:graphicFrameLocks noChangeAspect="1"/>
          </p:cNvGraphicFramePr>
          <p:nvPr>
            <p:extLst>
              <p:ext uri="{D42A27DB-BD31-4B8C-83A1-F6EECF244321}">
                <p14:modId xmlns:p14="http://schemas.microsoft.com/office/powerpoint/2010/main" val="511383802"/>
              </p:ext>
            </p:extLst>
          </p:nvPr>
        </p:nvGraphicFramePr>
        <p:xfrm>
          <a:off x="7932715" y="5033250"/>
          <a:ext cx="2279073" cy="1608757"/>
        </p:xfrm>
        <a:graphic>
          <a:graphicData uri="http://schemas.openxmlformats.org/presentationml/2006/ole">
            <mc:AlternateContent xmlns:mc="http://schemas.openxmlformats.org/markup-compatibility/2006">
              <mc:Choice xmlns:v="urn:schemas-microsoft-com:vml" Requires="v">
                <p:oleObj spid="_x0000_s15411" r:id="rId4" imgW="5448300" imgH="4381500" progId="Visio.Drawing.6">
                  <p:embed/>
                </p:oleObj>
              </mc:Choice>
              <mc:Fallback>
                <p:oleObj r:id="rId4" imgW="5448300" imgH="4381500" progId="Visio.Drawing.6">
                  <p:embed/>
                  <p:pic>
                    <p:nvPicPr>
                      <p:cNvPr id="213002" name="Object 10"/>
                      <p:cNvPicPr>
                        <a:picLocks noChangeAspect="1" noChangeArrowheads="1"/>
                      </p:cNvPicPr>
                      <p:nvPr/>
                    </p:nvPicPr>
                    <p:blipFill>
                      <a:blip r:embed="rId5">
                        <a:extLst>
                          <a:ext uri="{28A0092B-C50C-407E-A947-70E740481C1C}">
                            <a14:useLocalDpi xmlns:a14="http://schemas.microsoft.com/office/drawing/2010/main" val="0"/>
                          </a:ext>
                        </a:extLst>
                      </a:blip>
                      <a:srcRect l="-862" t="20767" r="11543" b="818"/>
                      <a:stretch>
                        <a:fillRect/>
                      </a:stretch>
                    </p:blipFill>
                    <p:spPr bwMode="auto">
                      <a:xfrm>
                        <a:off x="7932715" y="5033250"/>
                        <a:ext cx="2279073" cy="160875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61680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x-none" dirty="0"/>
              <a:t>Counting systems</a:t>
            </a:r>
          </a:p>
        </p:txBody>
      </p:sp>
      <p:grpSp>
        <p:nvGrpSpPr>
          <p:cNvPr id="3075" name="Group 26"/>
          <p:cNvGrpSpPr>
            <a:grpSpLocks/>
          </p:cNvGrpSpPr>
          <p:nvPr/>
        </p:nvGrpSpPr>
        <p:grpSpPr bwMode="auto">
          <a:xfrm>
            <a:off x="3544750" y="1420054"/>
            <a:ext cx="5029200" cy="5173662"/>
            <a:chOff x="1104" y="720"/>
            <a:chExt cx="3168" cy="3259"/>
          </a:xfrm>
        </p:grpSpPr>
        <p:sp>
          <p:nvSpPr>
            <p:cNvPr id="3076" name="Rectangle 4"/>
            <p:cNvSpPr>
              <a:spLocks noChangeArrowheads="1"/>
            </p:cNvSpPr>
            <p:nvPr/>
          </p:nvSpPr>
          <p:spPr bwMode="auto">
            <a:xfrm>
              <a:off x="1104" y="720"/>
              <a:ext cx="3168" cy="3259"/>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66788" algn="l"/>
                  <a:tab pos="1668463" algn="l"/>
                  <a:tab pos="2427288" algn="l"/>
                  <a:tab pos="3614738" algn="l"/>
                </a:tabLst>
                <a:defRPr sz="2400">
                  <a:solidFill>
                    <a:schemeClr val="tx1"/>
                  </a:solidFill>
                  <a:latin typeface="Arial" charset="0"/>
                </a:defRPr>
              </a:lvl1pPr>
              <a:lvl2pPr marL="742950" indent="-285750">
                <a:tabLst>
                  <a:tab pos="966788" algn="l"/>
                  <a:tab pos="1668463" algn="l"/>
                  <a:tab pos="2427288" algn="l"/>
                  <a:tab pos="3614738" algn="l"/>
                </a:tabLst>
                <a:defRPr sz="2400">
                  <a:solidFill>
                    <a:schemeClr val="tx1"/>
                  </a:solidFill>
                  <a:latin typeface="Arial" charset="0"/>
                </a:defRPr>
              </a:lvl2pPr>
              <a:lvl3pPr marL="1143000" indent="-228600">
                <a:tabLst>
                  <a:tab pos="966788" algn="l"/>
                  <a:tab pos="1668463" algn="l"/>
                  <a:tab pos="2427288" algn="l"/>
                  <a:tab pos="3614738" algn="l"/>
                </a:tabLst>
                <a:defRPr sz="2400">
                  <a:solidFill>
                    <a:schemeClr val="tx1"/>
                  </a:solidFill>
                  <a:latin typeface="Arial" charset="0"/>
                </a:defRPr>
              </a:lvl3pPr>
              <a:lvl4pPr marL="1600200" indent="-228600">
                <a:tabLst>
                  <a:tab pos="966788" algn="l"/>
                  <a:tab pos="1668463" algn="l"/>
                  <a:tab pos="2427288" algn="l"/>
                  <a:tab pos="3614738" algn="l"/>
                </a:tabLst>
                <a:defRPr sz="2400">
                  <a:solidFill>
                    <a:schemeClr val="tx1"/>
                  </a:solidFill>
                  <a:latin typeface="Arial" charset="0"/>
                </a:defRPr>
              </a:lvl4pPr>
              <a:lvl5pPr marL="2057400" indent="-228600">
                <a:tabLst>
                  <a:tab pos="966788" algn="l"/>
                  <a:tab pos="1668463" algn="l"/>
                  <a:tab pos="2427288" algn="l"/>
                  <a:tab pos="3614738" algn="l"/>
                </a:tabLst>
                <a:defRPr sz="2400">
                  <a:solidFill>
                    <a:schemeClr val="tx1"/>
                  </a:solidFill>
                  <a:latin typeface="Arial" charset="0"/>
                </a:defRPr>
              </a:lvl5pPr>
              <a:lvl6pPr marL="25146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6pPr>
              <a:lvl7pPr marL="29718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7pPr>
              <a:lvl8pPr marL="34290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8pPr>
              <a:lvl9pPr marL="3886200" indent="-228600" algn="ctr" eaLnBrk="0" fontAlgn="base" hangingPunct="0">
                <a:spcBef>
                  <a:spcPct val="0"/>
                </a:spcBef>
                <a:spcAft>
                  <a:spcPct val="0"/>
                </a:spcAft>
                <a:tabLst>
                  <a:tab pos="966788" algn="l"/>
                  <a:tab pos="1668463" algn="l"/>
                  <a:tab pos="2427288" algn="l"/>
                  <a:tab pos="3614738" algn="l"/>
                </a:tabLst>
                <a:defRPr sz="2400">
                  <a:solidFill>
                    <a:schemeClr val="tx1"/>
                  </a:solidFill>
                  <a:latin typeface="Arial" charset="0"/>
                </a:defRPr>
              </a:lvl9pPr>
            </a:lstStyle>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a:t>
              </a:r>
              <a:r>
                <a:rPr lang="en-US" altLang="x-none" sz="1600" b="1" dirty="0">
                  <a:solidFill>
                    <a:srgbClr val="000000"/>
                  </a:solidFill>
                  <a:latin typeface="Arial Unicode MS" charset="0"/>
                  <a:ea typeface="Arial Unicode MS" charset="0"/>
                </a:rPr>
                <a:t>quantity    decimal    binary    3-bit register                  </a:t>
              </a:r>
              <a:r>
                <a:rPr lang="en-US" altLang="x-none" sz="1600" dirty="0">
                  <a:solidFill>
                    <a:srgbClr val="000000"/>
                  </a:solidFill>
                  <a:latin typeface="Arial Unicode MS" charset="0"/>
                  <a:ea typeface="Arial Unicode MS" charset="0"/>
                </a:rPr>
                <a:t>  </a:t>
              </a:r>
            </a:p>
            <a:p>
              <a:pPr eaLnBrk="0" fontAlgn="base" hangingPunct="0">
                <a:spcBef>
                  <a:spcPct val="80000"/>
                </a:spcBef>
                <a:spcAft>
                  <a:spcPct val="0"/>
                </a:spcAft>
              </a:pPr>
              <a:r>
                <a:rPr lang="en-US" altLang="x-none" sz="1600" dirty="0">
                  <a:solidFill>
                    <a:srgbClr val="000000"/>
                  </a:solidFill>
                  <a:latin typeface="Arial Unicode MS" charset="0"/>
                  <a:ea typeface="Arial Unicode MS" charset="0"/>
                </a:rPr>
                <a:t>                                      0  	             0	   000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1	             1	   001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2	           10	   010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3	           11	   011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4	         100	   100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5	         101	   101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6	         110	   110</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7	         111	   111</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8	       1000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   </a:t>
              </a:r>
              <a:r>
                <a:rPr lang="en-US" altLang="x-none" sz="1600" dirty="0">
                  <a:solidFill>
                    <a:srgbClr val="000000"/>
                  </a:solidFill>
                  <a:latin typeface="Arial Unicode MS" charset="0"/>
                  <a:ea typeface="Arial Unicode MS" charset="0"/>
                  <a:sym typeface="Wingdings 2" charset="2"/>
                </a:rPr>
                <a:t>        9	       1001	   overflow</a:t>
              </a:r>
            </a:p>
            <a:p>
              <a:pPr eaLnBrk="0" fontAlgn="base" hangingPunct="0">
                <a:spcBef>
                  <a:spcPct val="80000"/>
                </a:spcBef>
                <a:spcAft>
                  <a:spcPct val="0"/>
                </a:spcAft>
              </a:pPr>
              <a:r>
                <a:rPr lang="en-US" altLang="x-none" sz="1600" dirty="0">
                  <a:solidFill>
                    <a:srgbClr val="000000"/>
                  </a:solidFill>
                  <a:latin typeface="Times New Roman" charset="0"/>
                  <a:ea typeface="Arial Unicode MS" charset="0"/>
                  <a:sym typeface="Wingdings 2" charset="2"/>
                </a:rPr>
                <a:t></a:t>
              </a:r>
              <a:r>
                <a:rPr lang="en-US" altLang="x-none" sz="1600" dirty="0">
                  <a:solidFill>
                    <a:srgbClr val="000000"/>
                  </a:solidFill>
                  <a:latin typeface="Arial Unicode MS" charset="0"/>
                  <a:ea typeface="Arial Unicode MS" charset="0"/>
                  <a:sym typeface="Wingdings 2" charset="2"/>
                </a:rPr>
                <a:t>     10	       1010	   overflow</a:t>
              </a:r>
              <a:endParaRPr lang="en-US" altLang="x-none" sz="1600" dirty="0">
                <a:solidFill>
                  <a:srgbClr val="000000"/>
                </a:solidFill>
                <a:latin typeface="Times New Roman" charset="0"/>
                <a:ea typeface="Arial Unicode MS" charset="0"/>
                <a:sym typeface="Wingdings 2" charset="2"/>
              </a:endParaRPr>
            </a:p>
          </p:txBody>
        </p:sp>
        <p:sp>
          <p:nvSpPr>
            <p:cNvPr id="3077" name="Line 21"/>
            <p:cNvSpPr>
              <a:spLocks noChangeShapeType="1"/>
            </p:cNvSpPr>
            <p:nvPr/>
          </p:nvSpPr>
          <p:spPr bwMode="auto">
            <a:xfrm>
              <a:off x="2352"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8" name="Line 23"/>
            <p:cNvSpPr>
              <a:spLocks noChangeShapeType="1"/>
            </p:cNvSpPr>
            <p:nvPr/>
          </p:nvSpPr>
          <p:spPr bwMode="auto">
            <a:xfrm>
              <a:off x="2880"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79" name="Line 24"/>
            <p:cNvSpPr>
              <a:spLocks noChangeShapeType="1"/>
            </p:cNvSpPr>
            <p:nvPr/>
          </p:nvSpPr>
          <p:spPr bwMode="auto">
            <a:xfrm>
              <a:off x="3408" y="720"/>
              <a:ext cx="0" cy="32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sp>
          <p:nvSpPr>
            <p:cNvPr id="3080" name="Line 25"/>
            <p:cNvSpPr>
              <a:spLocks noChangeShapeType="1"/>
            </p:cNvSpPr>
            <p:nvPr/>
          </p:nvSpPr>
          <p:spPr bwMode="auto">
            <a:xfrm>
              <a:off x="1152" y="960"/>
              <a:ext cx="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US" sz="2400">
                <a:solidFill>
                  <a:srgbClr val="000000"/>
                </a:solidFill>
                <a:latin typeface="Arial" charset="0"/>
              </a:endParaRPr>
            </a:p>
          </p:txBody>
        </p:sp>
      </p:grpSp>
    </p:spTree>
    <p:extLst>
      <p:ext uri="{BB962C8B-B14F-4D97-AF65-F5344CB8AC3E}">
        <p14:creationId xmlns:p14="http://schemas.microsoft.com/office/powerpoint/2010/main" val="2429722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x-none" dirty="0"/>
              <a:t>Rationale</a:t>
            </a:r>
          </a:p>
        </p:txBody>
      </p:sp>
      <p:sp>
        <p:nvSpPr>
          <p:cNvPr id="4099" name="Rectangle 16" descr="Bouquet"/>
          <p:cNvSpPr>
            <a:spLocks noChangeArrowheads="1"/>
          </p:cNvSpPr>
          <p:nvPr/>
        </p:nvSpPr>
        <p:spPr bwMode="auto">
          <a:xfrm>
            <a:off x="1524000" y="247015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just" rtl="1"/>
            <a:r>
              <a:rPr lang="en-US" altLang="x-none" sz="1200">
                <a:solidFill>
                  <a:srgbClr val="000000"/>
                </a:solidFill>
                <a:latin typeface="Times New Roman" charset="0"/>
                <a:ea typeface="Arial Unicode MS" charset="0"/>
              </a:rPr>
              <a:t> </a:t>
            </a:r>
            <a:endParaRPr lang="en-US" altLang="x-none" sz="1200">
              <a:solidFill>
                <a:srgbClr val="000000"/>
              </a:solidFill>
              <a:latin typeface="Arial Unicode MS" charset="0"/>
              <a:ea typeface="Arial Unicode MS" charset="0"/>
            </a:endParaRPr>
          </a:p>
          <a:p>
            <a:pPr algn="l"/>
            <a:endParaRPr lang="en-US" altLang="x-none">
              <a:latin typeface="Times New Roman" charset="0"/>
            </a:endParaRPr>
          </a:p>
        </p:txBody>
      </p:sp>
      <p:graphicFrame>
        <p:nvGraphicFramePr>
          <p:cNvPr id="200719" name="Object 15"/>
          <p:cNvGraphicFramePr>
            <a:graphicFrameLocks noChangeAspect="1"/>
          </p:cNvGraphicFramePr>
          <p:nvPr/>
        </p:nvGraphicFramePr>
        <p:xfrm>
          <a:off x="2971800" y="2690813"/>
          <a:ext cx="6553200" cy="508000"/>
        </p:xfrm>
        <a:graphic>
          <a:graphicData uri="http://schemas.openxmlformats.org/presentationml/2006/ole">
            <mc:AlternateContent xmlns:mc="http://schemas.openxmlformats.org/markup-compatibility/2006">
              <mc:Choice xmlns:v="urn:schemas-microsoft-com:vml" Requires="v">
                <p:oleObj spid="_x0000_s9727" r:id="rId4" imgW="3060700" imgH="241300" progId="Equation.3">
                  <p:embed/>
                </p:oleObj>
              </mc:Choice>
              <mc:Fallback>
                <p:oleObj r:id="rId4" imgW="3060700" imgH="241300" progId="Equation.3">
                  <p:embed/>
                  <p:pic>
                    <p:nvPicPr>
                      <p:cNvPr id="200719"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90813"/>
                        <a:ext cx="6553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5" name="Object 21"/>
          <p:cNvGraphicFramePr>
            <a:graphicFrameLocks noChangeAspect="1"/>
          </p:cNvGraphicFramePr>
          <p:nvPr/>
        </p:nvGraphicFramePr>
        <p:xfrm>
          <a:off x="3505200" y="3910014"/>
          <a:ext cx="4419600" cy="1271587"/>
        </p:xfrm>
        <a:graphic>
          <a:graphicData uri="http://schemas.openxmlformats.org/presentationml/2006/ole">
            <mc:AlternateContent xmlns:mc="http://schemas.openxmlformats.org/markup-compatibility/2006">
              <mc:Choice xmlns:v="urn:schemas-microsoft-com:vml" Requires="v">
                <p:oleObj spid="_x0000_s9728" r:id="rId6" imgW="1485900" imgH="431800" progId="Equation.3">
                  <p:embed/>
                </p:oleObj>
              </mc:Choice>
              <mc:Fallback>
                <p:oleObj r:id="rId6" imgW="1485900" imgH="431800" progId="Equation.3">
                  <p:embed/>
                  <p:pic>
                    <p:nvPicPr>
                      <p:cNvPr id="200725"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910014"/>
                        <a:ext cx="44196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27" name="Object 23"/>
          <p:cNvGraphicFramePr>
            <a:graphicFrameLocks noChangeAspect="1"/>
          </p:cNvGraphicFramePr>
          <p:nvPr/>
        </p:nvGraphicFramePr>
        <p:xfrm>
          <a:off x="3094039" y="1397000"/>
          <a:ext cx="6308725" cy="508000"/>
        </p:xfrm>
        <a:graphic>
          <a:graphicData uri="http://schemas.openxmlformats.org/presentationml/2006/ole">
            <mc:AlternateContent xmlns:mc="http://schemas.openxmlformats.org/markup-compatibility/2006">
              <mc:Choice xmlns:v="urn:schemas-microsoft-com:vml" Requires="v">
                <p:oleObj spid="_x0000_s9729" name="Equation" r:id="rId8" imgW="2946400" imgH="241300" progId="Equation.3">
                  <p:embed/>
                </p:oleObj>
              </mc:Choice>
              <mc:Fallback>
                <p:oleObj name="Equation" r:id="rId8" imgW="2946400" imgH="241300" progId="Equation.3">
                  <p:embed/>
                  <p:pic>
                    <p:nvPicPr>
                      <p:cNvPr id="200727"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4039" y="1397000"/>
                        <a:ext cx="63087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0616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3657600" y="4038600"/>
            <a:ext cx="5029200" cy="457200"/>
            <a:chOff x="1344" y="2544"/>
            <a:chExt cx="3168" cy="288"/>
          </a:xfrm>
        </p:grpSpPr>
        <p:sp>
          <p:nvSpPr>
            <p:cNvPr id="5138" name="Rectangle 9"/>
            <p:cNvSpPr>
              <a:spLocks noChangeArrowheads="1"/>
            </p:cNvSpPr>
            <p:nvPr/>
          </p:nvSpPr>
          <p:spPr bwMode="auto">
            <a:xfrm>
              <a:off x="1344" y="2544"/>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no overflow</a:t>
              </a:r>
            </a:p>
          </p:txBody>
        </p:sp>
        <p:sp>
          <p:nvSpPr>
            <p:cNvPr id="5139" name="Rectangle 10"/>
            <p:cNvSpPr>
              <a:spLocks noChangeArrowheads="1"/>
            </p:cNvSpPr>
            <p:nvPr/>
          </p:nvSpPr>
          <p:spPr bwMode="auto">
            <a:xfrm>
              <a:off x="3744" y="254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sz="2000">
                  <a:latin typeface="Comic Sans MS" charset="0"/>
                </a:rPr>
                <a:t>overflow</a:t>
              </a:r>
            </a:p>
          </p:txBody>
        </p:sp>
      </p:grpSp>
      <p:sp>
        <p:nvSpPr>
          <p:cNvPr id="210955" name="Rectangle 11"/>
          <p:cNvSpPr>
            <a:spLocks noChangeArrowheads="1"/>
          </p:cNvSpPr>
          <p:nvPr/>
        </p:nvSpPr>
        <p:spPr bwMode="auto">
          <a:xfrm>
            <a:off x="2971800" y="5105400"/>
            <a:ext cx="6934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buFont typeface="Wingdings" charset="2"/>
              <a:buChar char="n"/>
            </a:pPr>
            <a:r>
              <a:rPr lang="en-US" altLang="x-none" sz="1800">
                <a:latin typeface="Comic Sans MS" charset="0"/>
              </a:rPr>
              <a:t>Algorithm: exactly the same as in decimal addition</a:t>
            </a:r>
          </a:p>
          <a:p>
            <a:pPr algn="l">
              <a:lnSpc>
                <a:spcPct val="90000"/>
              </a:lnSpc>
              <a:spcBef>
                <a:spcPct val="60000"/>
              </a:spcBef>
              <a:buClr>
                <a:srgbClr val="006600"/>
              </a:buClr>
              <a:buSzPct val="100000"/>
              <a:buFont typeface="Wingdings" charset="2"/>
              <a:buChar char="n"/>
            </a:pPr>
            <a:r>
              <a:rPr lang="en-US" altLang="x-none" sz="1800">
                <a:latin typeface="Comic Sans MS" charset="0"/>
              </a:rPr>
              <a:t>Overflow (MSB carry) has to be dealt with.</a:t>
            </a:r>
          </a:p>
        </p:txBody>
      </p:sp>
      <p:sp>
        <p:nvSpPr>
          <p:cNvPr id="5124" name="Rectangle 12"/>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Binary addition</a:t>
            </a:r>
          </a:p>
        </p:txBody>
      </p:sp>
      <p:sp>
        <p:nvSpPr>
          <p:cNvPr id="10245" name="Rectangle 13"/>
          <p:cNvSpPr>
            <a:spLocks noChangeArrowheads="1"/>
          </p:cNvSpPr>
          <p:nvPr/>
        </p:nvSpPr>
        <p:spPr bwMode="auto">
          <a:xfrm>
            <a:off x="2895600" y="1295400"/>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90000"/>
              </a:lnSpc>
              <a:spcBef>
                <a:spcPct val="60000"/>
              </a:spcBef>
              <a:buClr>
                <a:srgbClr val="006600"/>
              </a:buClr>
              <a:buSzPct val="100000"/>
            </a:pPr>
            <a:r>
              <a:rPr lang="en-US" altLang="x-none" sz="1800">
                <a:latin typeface="Comic Sans MS" charset="0"/>
              </a:rPr>
              <a:t>Assuming a 4-bit system:</a:t>
            </a:r>
          </a:p>
        </p:txBody>
      </p:sp>
      <p:grpSp>
        <p:nvGrpSpPr>
          <p:cNvPr id="4" name="Group 3"/>
          <p:cNvGrpSpPr>
            <a:grpSpLocks/>
          </p:cNvGrpSpPr>
          <p:nvPr/>
        </p:nvGrpSpPr>
        <p:grpSpPr bwMode="auto">
          <a:xfrm>
            <a:off x="3505200" y="2209801"/>
            <a:ext cx="2057400" cy="1616075"/>
            <a:chOff x="1981200" y="2209800"/>
            <a:chExt cx="2057400" cy="1616075"/>
          </a:xfrm>
        </p:grpSpPr>
        <p:grpSp>
          <p:nvGrpSpPr>
            <p:cNvPr id="5133" name="Group 18"/>
            <p:cNvGrpSpPr>
              <a:grpSpLocks/>
            </p:cNvGrpSpPr>
            <p:nvPr/>
          </p:nvGrpSpPr>
          <p:grpSpPr bwMode="auto">
            <a:xfrm>
              <a:off x="1981200" y="2209800"/>
              <a:ext cx="1905000" cy="1616075"/>
              <a:chOff x="1248" y="1392"/>
              <a:chExt cx="1200" cy="1018"/>
            </a:xfrm>
          </p:grpSpPr>
          <p:sp>
            <p:nvSpPr>
              <p:cNvPr id="5135" name="Line 7"/>
              <p:cNvSpPr>
                <a:spLocks noChangeShapeType="1"/>
              </p:cNvSpPr>
              <p:nvPr/>
            </p:nvSpPr>
            <p:spPr bwMode="auto">
              <a:xfrm>
                <a:off x="1248"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6" name="Rectangle 8" descr="Bouquet"/>
              <p:cNvSpPr>
                <a:spLocks noChangeArrowheads="1"/>
              </p:cNvSpPr>
              <p:nvPr/>
            </p:nvSpPr>
            <p:spPr bwMode="auto">
              <a:xfrm>
                <a:off x="1248"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0   0   0   1</a:t>
                </a:r>
              </a:p>
              <a:p>
                <a:pPr algn="l"/>
                <a:r>
                  <a:rPr lang="en-US" altLang="x-none" sz="2000">
                    <a:solidFill>
                      <a:srgbClr val="000000"/>
                    </a:solidFill>
                    <a:ea typeface="Arial" charset="0"/>
                    <a:cs typeface="Arial" charset="0"/>
                  </a:rPr>
                  <a:t>     1   0   0   1</a:t>
                </a:r>
              </a:p>
              <a:p>
                <a:pPr algn="l"/>
                <a:r>
                  <a:rPr lang="en-US" altLang="x-none" sz="2000">
                    <a:solidFill>
                      <a:srgbClr val="000000"/>
                    </a:solidFill>
                    <a:ea typeface="Arial" charset="0"/>
                    <a:cs typeface="Arial" charset="0"/>
                  </a:rPr>
                  <a:t>     0   1   0   1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0</a:t>
                </a:r>
                <a:r>
                  <a:rPr lang="en-US" altLang="x-none" sz="2000">
                    <a:solidFill>
                      <a:srgbClr val="000000"/>
                    </a:solidFill>
                    <a:ea typeface="Arial" charset="0"/>
                    <a:cs typeface="Arial" charset="0"/>
                  </a:rPr>
                  <a:t>   1   1   1   0</a:t>
                </a:r>
              </a:p>
            </p:txBody>
          </p:sp>
          <p:sp>
            <p:nvSpPr>
              <p:cNvPr id="5137" name="Line 15"/>
              <p:cNvSpPr>
                <a:spLocks noChangeShapeType="1"/>
              </p:cNvSpPr>
              <p:nvPr/>
            </p:nvSpPr>
            <p:spPr bwMode="auto">
              <a:xfrm>
                <a:off x="1248"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34" name="Text Box 10"/>
            <p:cNvSpPr txBox="1">
              <a:spLocks noChangeArrowheads="1"/>
            </p:cNvSpPr>
            <p:nvPr/>
          </p:nvSpPr>
          <p:spPr bwMode="auto">
            <a:xfrm>
              <a:off x="3581400" y="2587624"/>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grpSp>
        <p:nvGrpSpPr>
          <p:cNvPr id="5" name="Group 4"/>
          <p:cNvGrpSpPr>
            <a:grpSpLocks/>
          </p:cNvGrpSpPr>
          <p:nvPr/>
        </p:nvGrpSpPr>
        <p:grpSpPr bwMode="auto">
          <a:xfrm>
            <a:off x="7086600" y="2209801"/>
            <a:ext cx="1981200" cy="1616075"/>
            <a:chOff x="5562600" y="2209800"/>
            <a:chExt cx="1981200" cy="1616075"/>
          </a:xfrm>
        </p:grpSpPr>
        <p:grpSp>
          <p:nvGrpSpPr>
            <p:cNvPr id="5128" name="Group 17"/>
            <p:cNvGrpSpPr>
              <a:grpSpLocks/>
            </p:cNvGrpSpPr>
            <p:nvPr/>
          </p:nvGrpSpPr>
          <p:grpSpPr bwMode="auto">
            <a:xfrm>
              <a:off x="5562600" y="2209800"/>
              <a:ext cx="1905000" cy="1616075"/>
              <a:chOff x="3504" y="1392"/>
              <a:chExt cx="1200" cy="1018"/>
            </a:xfrm>
          </p:grpSpPr>
          <p:sp>
            <p:nvSpPr>
              <p:cNvPr id="5130" name="Line 5"/>
              <p:cNvSpPr>
                <a:spLocks noChangeShapeType="1"/>
              </p:cNvSpPr>
              <p:nvPr/>
            </p:nvSpPr>
            <p:spPr bwMode="auto">
              <a:xfrm>
                <a:off x="3552" y="2064"/>
                <a:ext cx="105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5131" name="Rectangle 6" descr="Bouquet"/>
              <p:cNvSpPr>
                <a:spLocks noChangeArrowheads="1"/>
              </p:cNvSpPr>
              <p:nvPr/>
            </p:nvSpPr>
            <p:spPr bwMode="auto">
              <a:xfrm>
                <a:off x="3504" y="1392"/>
                <a:ext cx="1200"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285875" algn="l"/>
                    <a:tab pos="2076450" algn="l"/>
                    <a:tab pos="3371850" algn="l"/>
                  </a:tabLst>
                  <a:defRPr sz="2400">
                    <a:solidFill>
                      <a:schemeClr val="tx1"/>
                    </a:solidFill>
                    <a:latin typeface="Arial" charset="0"/>
                  </a:defRPr>
                </a:lvl1pPr>
                <a:lvl2pPr marL="742950" indent="-285750">
                  <a:tabLst>
                    <a:tab pos="1285875" algn="l"/>
                    <a:tab pos="2076450" algn="l"/>
                    <a:tab pos="3371850" algn="l"/>
                  </a:tabLst>
                  <a:defRPr sz="2400">
                    <a:solidFill>
                      <a:schemeClr val="tx1"/>
                    </a:solidFill>
                    <a:latin typeface="Arial" charset="0"/>
                  </a:defRPr>
                </a:lvl2pPr>
                <a:lvl3pPr marL="1143000" indent="-228600">
                  <a:tabLst>
                    <a:tab pos="1285875" algn="l"/>
                    <a:tab pos="2076450" algn="l"/>
                    <a:tab pos="3371850" algn="l"/>
                  </a:tabLst>
                  <a:defRPr sz="2400">
                    <a:solidFill>
                      <a:schemeClr val="tx1"/>
                    </a:solidFill>
                    <a:latin typeface="Arial" charset="0"/>
                  </a:defRPr>
                </a:lvl3pPr>
                <a:lvl4pPr marL="1600200" indent="-228600">
                  <a:tabLst>
                    <a:tab pos="1285875" algn="l"/>
                    <a:tab pos="2076450" algn="l"/>
                    <a:tab pos="3371850" algn="l"/>
                  </a:tabLst>
                  <a:defRPr sz="2400">
                    <a:solidFill>
                      <a:schemeClr val="tx1"/>
                    </a:solidFill>
                    <a:latin typeface="Arial" charset="0"/>
                  </a:defRPr>
                </a:lvl4pPr>
                <a:lvl5pPr marL="2057400" indent="-228600">
                  <a:tabLst>
                    <a:tab pos="1285875" algn="l"/>
                    <a:tab pos="2076450" algn="l"/>
                    <a:tab pos="3371850" algn="l"/>
                  </a:tabLst>
                  <a:defRPr sz="2400">
                    <a:solidFill>
                      <a:schemeClr val="tx1"/>
                    </a:solidFill>
                    <a:latin typeface="Arial" charset="0"/>
                  </a:defRPr>
                </a:lvl5pPr>
                <a:lvl6pPr marL="25146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6pPr>
                <a:lvl7pPr marL="29718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7pPr>
                <a:lvl8pPr marL="34290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8pPr>
                <a:lvl9pPr marL="3886200" indent="-228600" algn="ctr" eaLnBrk="0" fontAlgn="base" hangingPunct="0">
                  <a:spcBef>
                    <a:spcPct val="0"/>
                  </a:spcBef>
                  <a:spcAft>
                    <a:spcPct val="0"/>
                  </a:spcAft>
                  <a:tabLst>
                    <a:tab pos="1285875" algn="l"/>
                    <a:tab pos="2076450" algn="l"/>
                    <a:tab pos="3371850" algn="l"/>
                  </a:tabLst>
                  <a:defRPr sz="2400">
                    <a:solidFill>
                      <a:schemeClr val="tx1"/>
                    </a:solidFill>
                    <a:latin typeface="Arial" charset="0"/>
                  </a:defRPr>
                </a:lvl9pPr>
              </a:lstStyle>
              <a:p>
                <a:pPr algn="l"/>
                <a:r>
                  <a:rPr lang="en-US" altLang="x-none" sz="2000">
                    <a:solidFill>
                      <a:srgbClr val="990033"/>
                    </a:solidFill>
                    <a:ea typeface="Arial" charset="0"/>
                    <a:cs typeface="Arial" charset="0"/>
                  </a:rPr>
                  <a:t>1   1   1   1</a:t>
                </a:r>
              </a:p>
              <a:p>
                <a:pPr algn="l"/>
                <a:r>
                  <a:rPr lang="en-US" altLang="x-none" sz="2000">
                    <a:solidFill>
                      <a:srgbClr val="000000"/>
                    </a:solidFill>
                    <a:ea typeface="Arial" charset="0"/>
                    <a:cs typeface="Arial" charset="0"/>
                  </a:rPr>
                  <a:t>     1   0   1   1</a:t>
                </a:r>
              </a:p>
              <a:p>
                <a:pPr algn="l"/>
                <a:r>
                  <a:rPr lang="en-US" altLang="x-none" sz="2000">
                    <a:solidFill>
                      <a:srgbClr val="000000"/>
                    </a:solidFill>
                    <a:ea typeface="Arial" charset="0"/>
                    <a:cs typeface="Arial" charset="0"/>
                  </a:rPr>
                  <a:t>     0   1   1   1</a:t>
                </a:r>
              </a:p>
              <a:p>
                <a:pPr algn="l"/>
                <a:endParaRPr lang="en-US" altLang="x-none" sz="2000">
                  <a:solidFill>
                    <a:srgbClr val="000000"/>
                  </a:solidFill>
                  <a:ea typeface="Arial" charset="0"/>
                  <a:cs typeface="Arial" charset="0"/>
                </a:endParaRPr>
              </a:p>
              <a:p>
                <a:pPr algn="l"/>
                <a:r>
                  <a:rPr lang="en-US" altLang="x-none" sz="2000">
                    <a:solidFill>
                      <a:srgbClr val="990033"/>
                    </a:solidFill>
                    <a:ea typeface="Arial" charset="0"/>
                    <a:cs typeface="Arial" charset="0"/>
                  </a:rPr>
                  <a:t>1</a:t>
                </a:r>
                <a:r>
                  <a:rPr lang="en-US" altLang="x-none" sz="2000">
                    <a:solidFill>
                      <a:srgbClr val="000000"/>
                    </a:solidFill>
                    <a:ea typeface="Arial" charset="0"/>
                    <a:cs typeface="Arial" charset="0"/>
                  </a:rPr>
                  <a:t>   0   0   1   0</a:t>
                </a:r>
              </a:p>
            </p:txBody>
          </p:sp>
          <p:sp>
            <p:nvSpPr>
              <p:cNvPr id="5132" name="Line 14"/>
              <p:cNvSpPr>
                <a:spLocks noChangeShapeType="1"/>
              </p:cNvSpPr>
              <p:nvPr/>
            </p:nvSpPr>
            <p:spPr bwMode="auto">
              <a:xfrm>
                <a:off x="3552" y="1584"/>
                <a:ext cx="1056" cy="0"/>
              </a:xfrm>
              <a:prstGeom prst="line">
                <a:avLst/>
              </a:prstGeom>
              <a:noFill/>
              <a:ln w="12700">
                <a:solidFill>
                  <a:schemeClr val="hlink"/>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grpSp>
        <p:sp>
          <p:nvSpPr>
            <p:cNvPr id="5129" name="Text Box 10"/>
            <p:cNvSpPr txBox="1">
              <a:spLocks noChangeArrowheads="1"/>
            </p:cNvSpPr>
            <p:nvPr/>
          </p:nvSpPr>
          <p:spPr bwMode="auto">
            <a:xfrm>
              <a:off x="7086600" y="2590800"/>
              <a:ext cx="457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grpSp>
    </p:spTree>
    <p:extLst>
      <p:ext uri="{BB962C8B-B14F-4D97-AF65-F5344CB8AC3E}">
        <p14:creationId xmlns:p14="http://schemas.microsoft.com/office/powerpoint/2010/main" val="123924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altLang="x-none" dirty="0"/>
              <a:t>Representing negative numbers </a:t>
            </a:r>
            <a:r>
              <a:rPr lang="en-US" altLang="x-none" sz="1600" dirty="0"/>
              <a:t>(4-bit system)</a:t>
            </a:r>
          </a:p>
        </p:txBody>
      </p:sp>
      <p:sp>
        <p:nvSpPr>
          <p:cNvPr id="205827" name="Rectangle 1027"/>
          <p:cNvSpPr>
            <a:spLocks noGrp="1" noChangeArrowheads="1"/>
          </p:cNvSpPr>
          <p:nvPr>
            <p:ph type="body" idx="1"/>
          </p:nvPr>
        </p:nvSpPr>
        <p:spPr>
          <a:xfrm>
            <a:off x="5410200" y="1417638"/>
            <a:ext cx="5029200" cy="2773362"/>
          </a:xfrm>
        </p:spPr>
        <p:txBody>
          <a:bodyPr/>
          <a:lstStyle/>
          <a:p>
            <a:pPr>
              <a:spcBef>
                <a:spcPct val="100000"/>
              </a:spcBef>
            </a:pPr>
            <a:r>
              <a:rPr lang="en-US" altLang="x-none" sz="1800" dirty="0">
                <a:ea typeface="Times New Roman" charset="0"/>
                <a:cs typeface="Times New Roman" charset="0"/>
              </a:rPr>
              <a:t>The codes of all positive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“0”</a:t>
            </a:r>
            <a:r>
              <a:rPr lang="en-US" altLang="x-none" sz="1800" dirty="0"/>
              <a:t> </a:t>
            </a:r>
          </a:p>
          <a:p>
            <a:pPr>
              <a:spcBef>
                <a:spcPct val="100000"/>
              </a:spcBef>
            </a:pPr>
            <a:r>
              <a:rPr lang="en-US" altLang="x-none" sz="1800" dirty="0">
                <a:ea typeface="Times New Roman" charset="0"/>
                <a:cs typeface="Times New Roman" charset="0"/>
              </a:rPr>
              <a:t>The codes of all negative numbers </a:t>
            </a:r>
            <a:br>
              <a:rPr lang="en-US" altLang="x-none" sz="1800" dirty="0">
                <a:ea typeface="Times New Roman" charset="0"/>
                <a:cs typeface="Times New Roman" charset="0"/>
              </a:rPr>
            </a:br>
            <a:r>
              <a:rPr lang="en-US" altLang="x-none" sz="1800" dirty="0">
                <a:ea typeface="Times New Roman" charset="0"/>
                <a:cs typeface="Times New Roman" charset="0"/>
              </a:rPr>
              <a:t>begin with a “1“</a:t>
            </a:r>
          </a:p>
          <a:p>
            <a:pPr>
              <a:spcBef>
                <a:spcPct val="100000"/>
              </a:spcBef>
            </a:pPr>
            <a:r>
              <a:rPr lang="en-US" altLang="x-none" sz="1800" dirty="0">
                <a:ea typeface="Times New Roman" charset="0"/>
                <a:cs typeface="Times New Roman" charset="0"/>
              </a:rPr>
              <a:t>To convert a number: </a:t>
            </a:r>
            <a:br>
              <a:rPr lang="en-US" altLang="x-none" sz="1800" dirty="0">
                <a:ea typeface="Times New Roman" charset="0"/>
                <a:cs typeface="Times New Roman" charset="0"/>
              </a:rPr>
            </a:br>
            <a:r>
              <a:rPr lang="en-US" altLang="x-none" sz="1800" dirty="0">
                <a:ea typeface="Times New Roman" charset="0"/>
                <a:cs typeface="Times New Roman" charset="0"/>
              </a:rPr>
              <a:t>leave all trailing 0’s and first 1 intact,</a:t>
            </a:r>
            <a:br>
              <a:rPr lang="en-US" altLang="x-none" sz="1800" dirty="0">
                <a:ea typeface="Times New Roman" charset="0"/>
                <a:cs typeface="Times New Roman" charset="0"/>
              </a:rPr>
            </a:br>
            <a:r>
              <a:rPr lang="en-US" altLang="x-none" sz="1800" dirty="0">
                <a:ea typeface="Times New Roman" charset="0"/>
                <a:cs typeface="Times New Roman" charset="0"/>
              </a:rPr>
              <a:t>and flip all the remaining bits  </a:t>
            </a:r>
          </a:p>
          <a:p>
            <a:pPr>
              <a:spcBef>
                <a:spcPct val="100000"/>
              </a:spcBef>
            </a:pPr>
            <a:endParaRPr lang="en-US" altLang="x-none" sz="1800" dirty="0"/>
          </a:p>
          <a:p>
            <a:pPr>
              <a:spcBef>
                <a:spcPct val="100000"/>
              </a:spcBef>
            </a:pPr>
            <a:endParaRPr lang="en-US" altLang="x-none" sz="1800" dirty="0"/>
          </a:p>
        </p:txBody>
      </p:sp>
      <p:sp>
        <p:nvSpPr>
          <p:cNvPr id="6148" name="Rectangle 1200"/>
          <p:cNvSpPr>
            <a:spLocks noChangeArrowheads="1"/>
          </p:cNvSpPr>
          <p:nvPr/>
        </p:nvSpPr>
        <p:spPr bwMode="auto">
          <a:xfrm>
            <a:off x="2057400" y="1417638"/>
            <a:ext cx="2819400" cy="3306762"/>
          </a:xfrm>
          <a:prstGeom prst="rect">
            <a:avLst/>
          </a:prstGeom>
          <a:solidFill>
            <a:srgbClr val="D9F5FF"/>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488950" algn="l"/>
                <a:tab pos="1146175" algn="l"/>
                <a:tab pos="1812925" algn="l"/>
                <a:tab pos="2155825" algn="l"/>
              </a:tabLst>
              <a:defRPr sz="2400">
                <a:solidFill>
                  <a:schemeClr val="tx1"/>
                </a:solidFill>
                <a:latin typeface="Arial" charset="0"/>
              </a:defRPr>
            </a:lvl1pPr>
            <a:lvl2pPr marL="742950" indent="-285750">
              <a:tabLst>
                <a:tab pos="488950" algn="l"/>
                <a:tab pos="1146175" algn="l"/>
                <a:tab pos="1812925" algn="l"/>
                <a:tab pos="2155825" algn="l"/>
              </a:tabLst>
              <a:defRPr sz="2400">
                <a:solidFill>
                  <a:schemeClr val="tx1"/>
                </a:solidFill>
                <a:latin typeface="Arial" charset="0"/>
              </a:defRPr>
            </a:lvl2pPr>
            <a:lvl3pPr marL="1143000" indent="-228600">
              <a:tabLst>
                <a:tab pos="488950" algn="l"/>
                <a:tab pos="1146175" algn="l"/>
                <a:tab pos="1812925" algn="l"/>
                <a:tab pos="2155825" algn="l"/>
              </a:tabLst>
              <a:defRPr sz="2400">
                <a:solidFill>
                  <a:schemeClr val="tx1"/>
                </a:solidFill>
                <a:latin typeface="Arial" charset="0"/>
              </a:defRPr>
            </a:lvl3pPr>
            <a:lvl4pPr marL="1600200" indent="-228600">
              <a:tabLst>
                <a:tab pos="488950" algn="l"/>
                <a:tab pos="1146175" algn="l"/>
                <a:tab pos="1812925" algn="l"/>
                <a:tab pos="2155825" algn="l"/>
              </a:tabLst>
              <a:defRPr sz="2400">
                <a:solidFill>
                  <a:schemeClr val="tx1"/>
                </a:solidFill>
                <a:latin typeface="Arial" charset="0"/>
              </a:defRPr>
            </a:lvl4pPr>
            <a:lvl5pPr marL="2057400" indent="-228600">
              <a:tabLst>
                <a:tab pos="488950" algn="l"/>
                <a:tab pos="1146175" algn="l"/>
                <a:tab pos="1812925" algn="l"/>
                <a:tab pos="2155825" algn="l"/>
              </a:tabLst>
              <a:defRPr sz="2400">
                <a:solidFill>
                  <a:schemeClr val="tx1"/>
                </a:solidFill>
                <a:latin typeface="Arial" charset="0"/>
              </a:defRPr>
            </a:lvl5pPr>
            <a:lvl6pPr marL="25146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6pPr>
            <a:lvl7pPr marL="29718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7pPr>
            <a:lvl8pPr marL="34290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8pPr>
            <a:lvl9pPr marL="3886200" indent="-228600" algn="ctr" eaLnBrk="0" fontAlgn="base" hangingPunct="0">
              <a:spcBef>
                <a:spcPct val="0"/>
              </a:spcBef>
              <a:spcAft>
                <a:spcPct val="0"/>
              </a:spcAft>
              <a:tabLst>
                <a:tab pos="488950" algn="l"/>
                <a:tab pos="1146175" algn="l"/>
                <a:tab pos="1812925" algn="l"/>
                <a:tab pos="2155825" algn="l"/>
              </a:tabLst>
              <a:defRPr sz="2400">
                <a:solidFill>
                  <a:schemeClr val="tx1"/>
                </a:solidFill>
                <a:latin typeface="Arial" charset="0"/>
              </a:defRPr>
            </a:lvl9pPr>
          </a:lstStyle>
          <a:p>
            <a:pPr algn="l">
              <a:lnSpc>
                <a:spcPct val="130000"/>
              </a:lnSpc>
            </a:pPr>
            <a:r>
              <a:rPr lang="en-US" altLang="x-none" sz="1800" dirty="0">
                <a:solidFill>
                  <a:srgbClr val="990033"/>
                </a:solidFill>
                <a:latin typeface="Arial Unicode MS" charset="0"/>
                <a:ea typeface="Arial Unicode MS" charset="0"/>
              </a:rPr>
              <a:t>0</a:t>
            </a:r>
            <a:r>
              <a:rPr lang="en-US" altLang="x-none" sz="1800" dirty="0">
                <a:solidFill>
                  <a:srgbClr val="000000"/>
                </a:solidFill>
                <a:latin typeface="Arial Unicode MS" charset="0"/>
                <a:ea typeface="Arial Unicode MS" charset="0"/>
              </a:rPr>
              <a:t>	0000		</a:t>
            </a:r>
          </a:p>
          <a:p>
            <a:pPr algn="l">
              <a:lnSpc>
                <a:spcPct val="130000"/>
              </a:lnSpc>
            </a:pPr>
            <a:r>
              <a:rPr lang="en-US" altLang="x-none" sz="1800" dirty="0">
                <a:solidFill>
                  <a:srgbClr val="990033"/>
                </a:solidFill>
                <a:latin typeface="Arial Unicode MS" charset="0"/>
                <a:ea typeface="Arial Unicode MS" charset="0"/>
              </a:rPr>
              <a:t>1</a:t>
            </a:r>
            <a:r>
              <a:rPr lang="en-US" altLang="x-none" sz="1800" dirty="0">
                <a:solidFill>
                  <a:srgbClr val="000000"/>
                </a:solidFill>
                <a:latin typeface="Arial Unicode MS" charset="0"/>
                <a:ea typeface="Arial Unicode MS" charset="0"/>
              </a:rPr>
              <a:t>	0001	      1111	  </a:t>
            </a:r>
            <a:r>
              <a:rPr lang="en-US" altLang="x-none" sz="1800" dirty="0">
                <a:solidFill>
                  <a:srgbClr val="990033"/>
                </a:solidFill>
                <a:latin typeface="Arial Unicode MS" charset="0"/>
                <a:ea typeface="Arial Unicode MS" charset="0"/>
              </a:rPr>
              <a:t>-1</a:t>
            </a:r>
          </a:p>
          <a:p>
            <a:pPr algn="l">
              <a:lnSpc>
                <a:spcPct val="130000"/>
              </a:lnSpc>
            </a:pPr>
            <a:r>
              <a:rPr lang="en-US" altLang="x-none" sz="1800" dirty="0">
                <a:solidFill>
                  <a:srgbClr val="990033"/>
                </a:solidFill>
                <a:latin typeface="Arial Unicode MS" charset="0"/>
                <a:ea typeface="Arial Unicode MS" charset="0"/>
              </a:rPr>
              <a:t>2</a:t>
            </a:r>
            <a:r>
              <a:rPr lang="en-US" altLang="x-none" sz="1800" dirty="0">
                <a:solidFill>
                  <a:srgbClr val="000000"/>
                </a:solidFill>
                <a:latin typeface="Arial Unicode MS" charset="0"/>
                <a:ea typeface="Arial Unicode MS" charset="0"/>
              </a:rPr>
              <a:t>	0010	      1110	  </a:t>
            </a:r>
            <a:r>
              <a:rPr lang="en-US" altLang="x-none" sz="1800" dirty="0">
                <a:solidFill>
                  <a:srgbClr val="990033"/>
                </a:solidFill>
                <a:latin typeface="Arial Unicode MS" charset="0"/>
                <a:ea typeface="Arial Unicode MS" charset="0"/>
              </a:rPr>
              <a:t>-2</a:t>
            </a:r>
          </a:p>
          <a:p>
            <a:pPr algn="l">
              <a:lnSpc>
                <a:spcPct val="130000"/>
              </a:lnSpc>
            </a:pPr>
            <a:r>
              <a:rPr lang="en-US" altLang="x-none" sz="1800" dirty="0">
                <a:solidFill>
                  <a:srgbClr val="990033"/>
                </a:solidFill>
                <a:latin typeface="Arial Unicode MS" charset="0"/>
                <a:ea typeface="Arial Unicode MS" charset="0"/>
              </a:rPr>
              <a:t>3</a:t>
            </a:r>
            <a:r>
              <a:rPr lang="en-US" altLang="x-none" sz="1800" dirty="0">
                <a:solidFill>
                  <a:srgbClr val="000000"/>
                </a:solidFill>
                <a:latin typeface="Arial Unicode MS" charset="0"/>
                <a:ea typeface="Arial Unicode MS" charset="0"/>
              </a:rPr>
              <a:t>	0011	      1101	  </a:t>
            </a:r>
            <a:r>
              <a:rPr lang="en-US" altLang="x-none" sz="1800" dirty="0">
                <a:solidFill>
                  <a:srgbClr val="990033"/>
                </a:solidFill>
                <a:latin typeface="Arial Unicode MS" charset="0"/>
                <a:ea typeface="Arial Unicode MS" charset="0"/>
              </a:rPr>
              <a:t>-3</a:t>
            </a:r>
          </a:p>
          <a:p>
            <a:pPr algn="l">
              <a:lnSpc>
                <a:spcPct val="130000"/>
              </a:lnSpc>
            </a:pPr>
            <a:r>
              <a:rPr lang="en-US" altLang="x-none" sz="1800" dirty="0">
                <a:solidFill>
                  <a:srgbClr val="990033"/>
                </a:solidFill>
                <a:latin typeface="Arial Unicode MS" charset="0"/>
                <a:ea typeface="Arial Unicode MS" charset="0"/>
              </a:rPr>
              <a:t>4</a:t>
            </a:r>
            <a:r>
              <a:rPr lang="en-US" altLang="x-none" sz="1800" dirty="0">
                <a:solidFill>
                  <a:srgbClr val="000000"/>
                </a:solidFill>
                <a:latin typeface="Arial Unicode MS" charset="0"/>
                <a:ea typeface="Arial Unicode MS" charset="0"/>
              </a:rPr>
              <a:t>	0100	      1100	  </a:t>
            </a:r>
            <a:r>
              <a:rPr lang="en-US" altLang="x-none" sz="1800" dirty="0">
                <a:solidFill>
                  <a:srgbClr val="990033"/>
                </a:solidFill>
                <a:latin typeface="Arial Unicode MS" charset="0"/>
                <a:ea typeface="Arial Unicode MS" charset="0"/>
              </a:rPr>
              <a:t>-4</a:t>
            </a:r>
          </a:p>
          <a:p>
            <a:pPr algn="l">
              <a:lnSpc>
                <a:spcPct val="130000"/>
              </a:lnSpc>
            </a:pPr>
            <a:r>
              <a:rPr lang="en-US" altLang="x-none" sz="1800" dirty="0">
                <a:solidFill>
                  <a:srgbClr val="990033"/>
                </a:solidFill>
                <a:latin typeface="Arial Unicode MS" charset="0"/>
                <a:ea typeface="Arial Unicode MS" charset="0"/>
              </a:rPr>
              <a:t>5</a:t>
            </a:r>
            <a:r>
              <a:rPr lang="en-US" altLang="x-none" sz="1800" dirty="0">
                <a:solidFill>
                  <a:srgbClr val="000000"/>
                </a:solidFill>
                <a:latin typeface="Arial Unicode MS" charset="0"/>
                <a:ea typeface="Arial Unicode MS" charset="0"/>
              </a:rPr>
              <a:t>	0101	      1011	  </a:t>
            </a:r>
            <a:r>
              <a:rPr lang="en-US" altLang="x-none" sz="1800" dirty="0">
                <a:solidFill>
                  <a:srgbClr val="990033"/>
                </a:solidFill>
                <a:latin typeface="Arial Unicode MS" charset="0"/>
                <a:ea typeface="Arial Unicode MS" charset="0"/>
              </a:rPr>
              <a:t>-5</a:t>
            </a:r>
          </a:p>
          <a:p>
            <a:pPr algn="l">
              <a:lnSpc>
                <a:spcPct val="130000"/>
              </a:lnSpc>
            </a:pPr>
            <a:r>
              <a:rPr lang="en-US" altLang="x-none" sz="1800" dirty="0">
                <a:solidFill>
                  <a:srgbClr val="990033"/>
                </a:solidFill>
                <a:latin typeface="Arial Unicode MS" charset="0"/>
                <a:ea typeface="Arial Unicode MS" charset="0"/>
              </a:rPr>
              <a:t>6</a:t>
            </a:r>
            <a:r>
              <a:rPr lang="en-US" altLang="x-none" sz="1800" dirty="0">
                <a:solidFill>
                  <a:srgbClr val="000000"/>
                </a:solidFill>
                <a:latin typeface="Arial Unicode MS" charset="0"/>
                <a:ea typeface="Arial Unicode MS" charset="0"/>
              </a:rPr>
              <a:t>	0110	      1010	  </a:t>
            </a:r>
            <a:r>
              <a:rPr lang="en-US" altLang="x-none" sz="1800" dirty="0">
                <a:solidFill>
                  <a:srgbClr val="990033"/>
                </a:solidFill>
                <a:latin typeface="Arial Unicode MS" charset="0"/>
                <a:ea typeface="Arial Unicode MS" charset="0"/>
              </a:rPr>
              <a:t>-6</a:t>
            </a:r>
          </a:p>
          <a:p>
            <a:pPr algn="l">
              <a:lnSpc>
                <a:spcPct val="130000"/>
              </a:lnSpc>
            </a:pPr>
            <a:r>
              <a:rPr lang="en-US" altLang="x-none" sz="1800" dirty="0">
                <a:solidFill>
                  <a:srgbClr val="990033"/>
                </a:solidFill>
                <a:latin typeface="Arial Unicode MS" charset="0"/>
                <a:ea typeface="Arial Unicode MS" charset="0"/>
              </a:rPr>
              <a:t>7</a:t>
            </a:r>
            <a:r>
              <a:rPr lang="en-US" altLang="x-none" sz="1800" dirty="0">
                <a:solidFill>
                  <a:srgbClr val="000000"/>
                </a:solidFill>
                <a:latin typeface="Arial Unicode MS" charset="0"/>
                <a:ea typeface="Arial Unicode MS" charset="0"/>
              </a:rPr>
              <a:t>	0111	      1001	 </a:t>
            </a:r>
            <a:r>
              <a:rPr lang="en-US" altLang="x-none" sz="1800" dirty="0">
                <a:solidFill>
                  <a:srgbClr val="990033"/>
                </a:solidFill>
                <a:latin typeface="Arial Unicode MS" charset="0"/>
                <a:ea typeface="Arial Unicode MS" charset="0"/>
              </a:rPr>
              <a:t> -7</a:t>
            </a:r>
          </a:p>
          <a:p>
            <a:pPr algn="l">
              <a:lnSpc>
                <a:spcPct val="130000"/>
              </a:lnSpc>
            </a:pPr>
            <a:r>
              <a:rPr lang="en-US" altLang="x-none" sz="1800" dirty="0">
                <a:solidFill>
                  <a:srgbClr val="000000"/>
                </a:solidFill>
                <a:latin typeface="Arial Unicode MS" charset="0"/>
                <a:ea typeface="Arial Unicode MS" charset="0"/>
              </a:rPr>
              <a:t>		      1000	  </a:t>
            </a:r>
            <a:r>
              <a:rPr lang="en-US" altLang="x-none" sz="1800" dirty="0">
                <a:solidFill>
                  <a:srgbClr val="990033"/>
                </a:solidFill>
                <a:latin typeface="Arial Unicode MS" charset="0"/>
                <a:ea typeface="Arial Unicode MS" charset="0"/>
              </a:rPr>
              <a:t>-8</a:t>
            </a:r>
          </a:p>
        </p:txBody>
      </p:sp>
      <p:sp>
        <p:nvSpPr>
          <p:cNvPr id="206005" name="Rectangle 1205"/>
          <p:cNvSpPr>
            <a:spLocks noChangeArrowheads="1"/>
          </p:cNvSpPr>
          <p:nvPr/>
        </p:nvSpPr>
        <p:spPr bwMode="auto">
          <a:xfrm>
            <a:off x="2057400" y="4724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u="sng" dirty="0">
                <a:latin typeface="Comic Sans MS" charset="0"/>
                <a:ea typeface="Times New Roman" charset="0"/>
                <a:cs typeface="Times New Roman" charset="0"/>
              </a:rPr>
              <a:t>Example:</a:t>
            </a:r>
            <a:r>
              <a:rPr lang="en-US" altLang="x-none" dirty="0">
                <a:ea typeface="Times New Roman" charset="0"/>
                <a:cs typeface="Times New Roman" charset="0"/>
              </a:rPr>
              <a:t>    2 - 5 = 2 + (-5) =</a:t>
            </a:r>
            <a:r>
              <a:rPr lang="en-US" altLang="x-none" dirty="0">
                <a:solidFill>
                  <a:srgbClr val="000099"/>
                </a:solidFill>
                <a:ea typeface="Times New Roman" charset="0"/>
                <a:cs typeface="Times New Roman" charset="0"/>
              </a:rPr>
              <a:t>     0 0 1 0</a:t>
            </a:r>
            <a:endParaRPr lang="en-US" altLang="x-none" dirty="0">
              <a:solidFill>
                <a:srgbClr val="000099"/>
              </a:solidFill>
            </a:endParaRPr>
          </a:p>
          <a:p>
            <a:pPr algn="l">
              <a:spcBef>
                <a:spcPct val="60000"/>
              </a:spcBef>
              <a:buClr>
                <a:srgbClr val="006600"/>
              </a:buClr>
              <a:buSzPct val="100000"/>
              <a:buFont typeface="Wingdings" charset="2"/>
              <a:buChar char="n"/>
            </a:pPr>
            <a:endParaRPr lang="en-US" altLang="x-none" dirty="0">
              <a:solidFill>
                <a:srgbClr val="000099"/>
              </a:solidFill>
            </a:endParaRPr>
          </a:p>
        </p:txBody>
      </p:sp>
      <p:sp>
        <p:nvSpPr>
          <p:cNvPr id="206007" name="Rectangle 1207"/>
          <p:cNvSpPr>
            <a:spLocks noChangeArrowheads="1"/>
          </p:cNvSpPr>
          <p:nvPr/>
        </p:nvSpPr>
        <p:spPr bwMode="auto">
          <a:xfrm>
            <a:off x="6019800" y="5257800"/>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+ 1 0 1 1</a:t>
            </a:r>
            <a:r>
              <a:rPr lang="en-US" altLang="x-none">
                <a:ea typeface="Times New Roman" charset="0"/>
                <a:cs typeface="Times New Roman" charset="0"/>
              </a:rPr>
              <a:t> </a:t>
            </a:r>
            <a:endParaRPr lang="en-US" altLang="x-none"/>
          </a:p>
          <a:p>
            <a:pPr algn="l">
              <a:spcBef>
                <a:spcPct val="60000"/>
              </a:spcBef>
              <a:buClr>
                <a:srgbClr val="006600"/>
              </a:buClr>
              <a:buSzPct val="100000"/>
              <a:buFont typeface="Wingdings" charset="2"/>
              <a:buChar char="n"/>
            </a:pPr>
            <a:endParaRPr lang="en-US" altLang="x-none"/>
          </a:p>
        </p:txBody>
      </p:sp>
      <p:grpSp>
        <p:nvGrpSpPr>
          <p:cNvPr id="2" name="Group 1211"/>
          <p:cNvGrpSpPr>
            <a:grpSpLocks/>
          </p:cNvGrpSpPr>
          <p:nvPr/>
        </p:nvGrpSpPr>
        <p:grpSpPr bwMode="auto">
          <a:xfrm>
            <a:off x="6019800" y="5791200"/>
            <a:ext cx="3581400" cy="457200"/>
            <a:chOff x="2832" y="3648"/>
            <a:chExt cx="2256" cy="288"/>
          </a:xfrm>
        </p:grpSpPr>
        <p:sp>
          <p:nvSpPr>
            <p:cNvPr id="6152" name="Rectangle 1208"/>
            <p:cNvSpPr>
              <a:spLocks noChangeArrowheads="1"/>
            </p:cNvSpPr>
            <p:nvPr/>
          </p:nvSpPr>
          <p:spPr bwMode="auto">
            <a:xfrm>
              <a:off x="2976" y="3648"/>
              <a:ext cx="21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None/>
              </a:pPr>
              <a:r>
                <a:rPr lang="en-US" altLang="x-none">
                  <a:solidFill>
                    <a:srgbClr val="000099"/>
                  </a:solidFill>
                  <a:ea typeface="Times New Roman" charset="0"/>
                  <a:cs typeface="Times New Roman" charset="0"/>
                </a:rPr>
                <a:t>1 1 0 1      =   -3</a:t>
              </a:r>
              <a:endParaRPr lang="en-US" altLang="x-none">
                <a:solidFill>
                  <a:srgbClr val="000099"/>
                </a:solidFill>
              </a:endParaRPr>
            </a:p>
          </p:txBody>
        </p:sp>
        <p:sp>
          <p:nvSpPr>
            <p:cNvPr id="6153" name="Line 1209"/>
            <p:cNvSpPr>
              <a:spLocks noChangeShapeType="1"/>
            </p:cNvSpPr>
            <p:nvPr/>
          </p:nvSpPr>
          <p:spPr bwMode="auto">
            <a:xfrm>
              <a:off x="2832" y="364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641888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x-none" dirty="0"/>
              <a:t>Building an Adder chip</a:t>
            </a:r>
          </a:p>
        </p:txBody>
      </p:sp>
      <p:sp>
        <p:nvSpPr>
          <p:cNvPr id="211971" name="Rectangle 3"/>
          <p:cNvSpPr>
            <a:spLocks noGrp="1" noChangeArrowheads="1"/>
          </p:cNvSpPr>
          <p:nvPr>
            <p:ph type="body" idx="1"/>
          </p:nvPr>
        </p:nvSpPr>
        <p:spPr>
          <a:xfrm>
            <a:off x="2438400" y="3200400"/>
            <a:ext cx="7010400" cy="2971800"/>
          </a:xfrm>
        </p:spPr>
        <p:txBody>
          <a:bodyPr>
            <a:normAutofit fontScale="77500" lnSpcReduction="20000"/>
          </a:bodyPr>
          <a:lstStyle/>
          <a:p>
            <a:r>
              <a:rPr lang="en-US" altLang="x-none" dirty="0"/>
              <a:t>Adder: a chip designed to add two integers</a:t>
            </a:r>
          </a:p>
          <a:p>
            <a:pPr>
              <a:spcBef>
                <a:spcPct val="130000"/>
              </a:spcBef>
            </a:pPr>
            <a:r>
              <a:rPr lang="en-US" altLang="x-none" dirty="0"/>
              <a:t>Proposed implementation:</a:t>
            </a:r>
          </a:p>
          <a:p>
            <a:pPr lvl="1"/>
            <a:r>
              <a:rPr lang="en-US" altLang="x-none" dirty="0">
                <a:solidFill>
                  <a:srgbClr val="000099"/>
                </a:solidFill>
              </a:rPr>
              <a:t>Half adder</a:t>
            </a:r>
            <a:r>
              <a:rPr lang="en-US" altLang="x-none" dirty="0"/>
              <a:t>:   designed to add 2 bits </a:t>
            </a:r>
          </a:p>
          <a:p>
            <a:pPr lvl="1"/>
            <a:r>
              <a:rPr lang="en-US" altLang="x-none" dirty="0">
                <a:solidFill>
                  <a:srgbClr val="000099"/>
                </a:solidFill>
              </a:rPr>
              <a:t>Full adder</a:t>
            </a:r>
            <a:r>
              <a:rPr lang="en-US" altLang="x-none" dirty="0"/>
              <a:t>:    designed to add 3 bits</a:t>
            </a:r>
          </a:p>
          <a:p>
            <a:pPr lvl="1"/>
            <a:r>
              <a:rPr lang="en-US" altLang="x-none" dirty="0">
                <a:solidFill>
                  <a:srgbClr val="000099"/>
                </a:solidFill>
              </a:rPr>
              <a:t>Adder</a:t>
            </a:r>
            <a:r>
              <a:rPr lang="en-US" altLang="x-none" dirty="0"/>
              <a:t>:          designed to add two </a:t>
            </a:r>
            <a:r>
              <a:rPr lang="en-US" altLang="x-none" i="1" dirty="0"/>
              <a:t>n</a:t>
            </a:r>
            <a:r>
              <a:rPr lang="en-US" altLang="x-none" dirty="0"/>
              <a:t>-bit numbers.</a:t>
            </a:r>
          </a:p>
        </p:txBody>
      </p:sp>
      <p:graphicFrame>
        <p:nvGraphicFramePr>
          <p:cNvPr id="7172" name="Object 4"/>
          <p:cNvGraphicFramePr>
            <a:graphicFrameLocks noChangeAspect="1"/>
          </p:cNvGraphicFramePr>
          <p:nvPr/>
        </p:nvGraphicFramePr>
        <p:xfrm>
          <a:off x="3588895" y="1469232"/>
          <a:ext cx="4114800" cy="1952625"/>
        </p:xfrm>
        <a:graphic>
          <a:graphicData uri="http://schemas.openxmlformats.org/presentationml/2006/ole">
            <mc:AlternateContent xmlns:mc="http://schemas.openxmlformats.org/markup-compatibility/2006">
              <mc:Choice xmlns:v="urn:schemas-microsoft-com:vml" Requires="v">
                <p:oleObj spid="_x0000_s10411" r:id="rId4" imgW="3629025" imgH="3629025" progId="Visio.Drawing.6">
                  <p:embed/>
                </p:oleObj>
              </mc:Choice>
              <mc:Fallback>
                <p:oleObj r:id="rId4" imgW="3629025" imgH="3629025" progId="Visio.Drawing.6">
                  <p:embed/>
                  <p:pic>
                    <p:nvPicPr>
                      <p:cNvPr id="7172"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588895" y="1469232"/>
                        <a:ext cx="41148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160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x-none" dirty="0"/>
              <a:t>Half adder </a:t>
            </a:r>
            <a:r>
              <a:rPr lang="en-US" altLang="x-none" sz="1800" dirty="0"/>
              <a:t>(designed to add 2 bits)</a:t>
            </a:r>
          </a:p>
        </p:txBody>
      </p:sp>
      <p:sp>
        <p:nvSpPr>
          <p:cNvPr id="206851" name="Rectangle 3"/>
          <p:cNvSpPr>
            <a:spLocks noGrp="1" noChangeArrowheads="1"/>
          </p:cNvSpPr>
          <p:nvPr>
            <p:ph type="body" idx="1"/>
          </p:nvPr>
        </p:nvSpPr>
        <p:spPr>
          <a:xfrm>
            <a:off x="2057400" y="5410200"/>
            <a:ext cx="8153400" cy="609600"/>
          </a:xfrm>
        </p:spPr>
        <p:txBody>
          <a:bodyPr>
            <a:normAutofit fontScale="70000" lnSpcReduction="20000"/>
          </a:bodyPr>
          <a:lstStyle/>
          <a:p>
            <a:pPr marL="0" indent="0">
              <a:buNone/>
            </a:pPr>
            <a:r>
              <a:rPr lang="en-US" altLang="x-none" u="sng" dirty="0"/>
              <a:t>Implementation:</a:t>
            </a:r>
            <a:r>
              <a:rPr lang="en-US" altLang="x-none" dirty="0"/>
              <a:t> based on two gates that you’ve seen before.</a:t>
            </a:r>
          </a:p>
        </p:txBody>
      </p:sp>
      <p:graphicFrame>
        <p:nvGraphicFramePr>
          <p:cNvPr id="206923" name="Object 75"/>
          <p:cNvGraphicFramePr>
            <a:graphicFrameLocks noChangeAspect="1"/>
          </p:cNvGraphicFramePr>
          <p:nvPr/>
        </p:nvGraphicFramePr>
        <p:xfrm>
          <a:off x="5638800" y="1776414"/>
          <a:ext cx="4191000" cy="1804987"/>
        </p:xfrm>
        <a:graphic>
          <a:graphicData uri="http://schemas.openxmlformats.org/presentationml/2006/ole">
            <mc:AlternateContent xmlns:mc="http://schemas.openxmlformats.org/markup-compatibility/2006">
              <mc:Choice xmlns:v="urn:schemas-microsoft-com:vml" Requires="v">
                <p:oleObj spid="_x0000_s11435" r:id="rId4" imgW="2914650" imgH="3648075" progId="Visio.Drawing.6">
                  <p:embed/>
                </p:oleObj>
              </mc:Choice>
              <mc:Fallback>
                <p:oleObj r:id="rId4" imgW="2914650" imgH="3648075" progId="Visio.Drawing.6">
                  <p:embed/>
                  <p:pic>
                    <p:nvPicPr>
                      <p:cNvPr id="206923" name="Object 75"/>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5638800" y="1776414"/>
                        <a:ext cx="4191000" cy="180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81"/>
          <p:cNvGrpSpPr>
            <a:grpSpLocks/>
          </p:cNvGrpSpPr>
          <p:nvPr/>
        </p:nvGrpSpPr>
        <p:grpSpPr bwMode="auto">
          <a:xfrm>
            <a:off x="2667000" y="1676400"/>
            <a:ext cx="2286000" cy="2133600"/>
            <a:chOff x="720" y="1056"/>
            <a:chExt cx="1440" cy="1344"/>
          </a:xfrm>
        </p:grpSpPr>
        <p:sp>
          <p:nvSpPr>
            <p:cNvPr id="8198" name="Rectangle 78"/>
            <p:cNvSpPr>
              <a:spLocks noChangeArrowheads="1"/>
            </p:cNvSpPr>
            <p:nvPr/>
          </p:nvSpPr>
          <p:spPr bwMode="auto">
            <a:xfrm>
              <a:off x="720" y="1056"/>
              <a:ext cx="1440" cy="1340"/>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spcBef>
                  <a:spcPct val="90000"/>
                </a:spcBef>
              </a:pPr>
              <a:r>
                <a:rPr lang="en-US" altLang="x-none" sz="1800">
                  <a:solidFill>
                    <a:srgbClr val="000000"/>
                  </a:solidFill>
                  <a:latin typeface="Arial Unicode MS" charset="0"/>
                  <a:ea typeface="Arial Unicode MS" charset="0"/>
                </a:rPr>
                <a:t>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8199" name="Line 79"/>
            <p:cNvSpPr>
              <a:spLocks noChangeShapeType="1"/>
            </p:cNvSpPr>
            <p:nvPr/>
          </p:nvSpPr>
          <p:spPr bwMode="auto">
            <a:xfrm>
              <a:off x="720" y="1344"/>
              <a:ext cx="144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0" name="Line 80"/>
            <p:cNvSpPr>
              <a:spLocks noChangeShapeType="1"/>
            </p:cNvSpPr>
            <p:nvPr/>
          </p:nvSpPr>
          <p:spPr bwMode="auto">
            <a:xfrm flipV="1">
              <a:off x="1248" y="1056"/>
              <a:ext cx="0" cy="1344"/>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41814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3</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r>
              <a:rPr lang="en-US" altLang="zh-CN" sz="3200" dirty="0">
                <a:latin typeface="Arial" panose="020B0604020202020204" pitchFamily="34" charset="0"/>
              </a:rPr>
              <a:t>Week 1 References: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en-US" altLang="zh-CN" sz="2000" u="sng" dirty="0">
                <a:latin typeface="Comic Sans MS" panose="030F0702030302020204" pitchFamily="66" charset="0"/>
              </a:rPr>
              <a:t>Videos:</a:t>
            </a:r>
          </a:p>
          <a:p>
            <a:pPr>
              <a:spcBef>
                <a:spcPct val="100000"/>
              </a:spcBef>
            </a:pPr>
            <a:r>
              <a:rPr lang="en-US" altLang="zh-CN" sz="2000" dirty="0">
                <a:latin typeface="Comic Sans MS" panose="030F0702030302020204" pitchFamily="66" charset="0"/>
              </a:rPr>
              <a:t>Coursera Video website: https://</a:t>
            </a:r>
            <a:r>
              <a:rPr lang="en-US" altLang="zh-CN" sz="2000" dirty="0" err="1">
                <a:latin typeface="Comic Sans MS" panose="030F0702030302020204" pitchFamily="66" charset="0"/>
              </a:rPr>
              <a:t>www.coursera.org</a:t>
            </a:r>
            <a:r>
              <a:rPr lang="en-US" altLang="zh-CN" sz="2000" dirty="0">
                <a:latin typeface="Comic Sans MS" panose="030F0702030302020204" pitchFamily="66" charset="0"/>
              </a:rPr>
              <a:t>/learn/build-a-computer</a:t>
            </a:r>
          </a:p>
          <a:p>
            <a:pPr>
              <a:spcBef>
                <a:spcPct val="100000"/>
              </a:spcBef>
            </a:pPr>
            <a:r>
              <a:rPr lang="en-US" altLang="zh-CN" sz="2000" dirty="0">
                <a:latin typeface="Comic Sans MS" panose="030F0702030302020204" pitchFamily="66" charset="0"/>
              </a:rPr>
              <a:t>Computer Science by PBS: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/gI-qXk7XojA</a:t>
            </a:r>
            <a:endParaRPr lang="en-US" altLang="zh-CN" sz="2000" dirty="0">
              <a:latin typeface="Comic Sans MS" panose="030F0702030302020204" pitchFamily="66" charset="0"/>
            </a:endParaRPr>
          </a:p>
          <a:p>
            <a:pPr lvl="1">
              <a:spcBef>
                <a:spcPct val="100000"/>
              </a:spcBef>
            </a:pPr>
            <a:r>
              <a:rPr lang="en-US" sz="2000" b="1" dirty="0"/>
              <a:t>Boolean Logic &amp; Logic Gates: Crash Course Computer Science #3</a:t>
            </a:r>
            <a:endParaRPr lang="en-US" altLang="zh-CN" sz="2000" dirty="0">
              <a:latin typeface="Comic Sans MS" panose="030F0702030302020204" pitchFamily="66" charset="0"/>
            </a:endParaRPr>
          </a:p>
        </p:txBody>
      </p:sp>
      <p:pic>
        <p:nvPicPr>
          <p:cNvPr id="3" name="Picture 2">
            <a:hlinkClick r:id="rId3"/>
            <a:extLst>
              <a:ext uri="{FF2B5EF4-FFF2-40B4-BE49-F238E27FC236}">
                <a16:creationId xmlns:a16="http://schemas.microsoft.com/office/drawing/2014/main" id="{F6B2F2F9-F46B-AD4E-A429-FCFDE88F7AA6}"/>
              </a:ext>
            </a:extLst>
          </p:cNvPr>
          <p:cNvPicPr>
            <a:picLocks noChangeAspect="1"/>
          </p:cNvPicPr>
          <p:nvPr/>
        </p:nvPicPr>
        <p:blipFill>
          <a:blip r:embed="rId4"/>
          <a:stretch>
            <a:fillRect/>
          </a:stretch>
        </p:blipFill>
        <p:spPr>
          <a:xfrm>
            <a:off x="2693921" y="3187806"/>
            <a:ext cx="5917952" cy="3420081"/>
          </a:xfrm>
          <a:prstGeom prst="rect">
            <a:avLst/>
          </a:prstGeom>
        </p:spPr>
      </p:pic>
    </p:spTree>
    <p:extLst>
      <p:ext uri="{BB962C8B-B14F-4D97-AF65-F5344CB8AC3E}">
        <p14:creationId xmlns:p14="http://schemas.microsoft.com/office/powerpoint/2010/main" val="30598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x-none" dirty="0"/>
              <a:t>Full adder </a:t>
            </a:r>
            <a:r>
              <a:rPr lang="en-US" altLang="x-none" sz="1800" dirty="0"/>
              <a:t>(designed to add 3 bits)</a:t>
            </a:r>
          </a:p>
        </p:txBody>
      </p:sp>
      <p:sp>
        <p:nvSpPr>
          <p:cNvPr id="215043" name="Rectangle 3"/>
          <p:cNvSpPr>
            <a:spLocks noGrp="1" noChangeArrowheads="1"/>
          </p:cNvSpPr>
          <p:nvPr>
            <p:ph type="body" idx="1"/>
          </p:nvPr>
        </p:nvSpPr>
        <p:spPr>
          <a:xfrm>
            <a:off x="2057400" y="5562600"/>
            <a:ext cx="6705600" cy="685800"/>
          </a:xfrm>
        </p:spPr>
        <p:txBody>
          <a:bodyPr>
            <a:normAutofit fontScale="70000" lnSpcReduction="20000"/>
          </a:bodyPr>
          <a:lstStyle/>
          <a:p>
            <a:pPr marL="0" indent="0">
              <a:buNone/>
            </a:pPr>
            <a:r>
              <a:rPr lang="en-US" altLang="x-none" u="sng" dirty="0"/>
              <a:t>Implementation: </a:t>
            </a:r>
            <a:r>
              <a:rPr lang="en-US" altLang="x-none" dirty="0"/>
              <a:t>can be based on half-adder gates.</a:t>
            </a:r>
          </a:p>
        </p:txBody>
      </p:sp>
      <p:grpSp>
        <p:nvGrpSpPr>
          <p:cNvPr id="2" name="Group 9"/>
          <p:cNvGrpSpPr>
            <a:grpSpLocks/>
          </p:cNvGrpSpPr>
          <p:nvPr/>
        </p:nvGrpSpPr>
        <p:grpSpPr bwMode="auto">
          <a:xfrm>
            <a:off x="2896849" y="1385887"/>
            <a:ext cx="2667000" cy="3962400"/>
            <a:chOff x="912" y="624"/>
            <a:chExt cx="1680" cy="2496"/>
          </a:xfrm>
        </p:grpSpPr>
        <p:sp>
          <p:nvSpPr>
            <p:cNvPr id="9222" name="Rectangle 5"/>
            <p:cNvSpPr>
              <a:spLocks noChangeArrowheads="1"/>
            </p:cNvSpPr>
            <p:nvPr/>
          </p:nvSpPr>
          <p:spPr bwMode="auto">
            <a:xfrm>
              <a:off x="912" y="624"/>
              <a:ext cx="1680" cy="2484"/>
            </a:xfrm>
            <a:prstGeom prst="rect">
              <a:avLst/>
            </a:prstGeom>
            <a:solidFill>
              <a:srgbClr val="D9F5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15925" algn="l"/>
                  <a:tab pos="831850" algn="l"/>
                  <a:tab pos="1247775" algn="l"/>
                  <a:tab pos="1903413" algn="l"/>
                  <a:tab pos="2589213" algn="l"/>
                </a:tabLst>
                <a:defRPr sz="2400">
                  <a:solidFill>
                    <a:schemeClr val="tx1"/>
                  </a:solidFill>
                  <a:latin typeface="Arial" charset="0"/>
                </a:defRPr>
              </a:lvl1pPr>
              <a:lvl2pPr marL="742950" indent="-285750">
                <a:tabLst>
                  <a:tab pos="415925" algn="l"/>
                  <a:tab pos="831850" algn="l"/>
                  <a:tab pos="1247775" algn="l"/>
                  <a:tab pos="1903413" algn="l"/>
                  <a:tab pos="2589213" algn="l"/>
                </a:tabLst>
                <a:defRPr sz="2400">
                  <a:solidFill>
                    <a:schemeClr val="tx1"/>
                  </a:solidFill>
                  <a:latin typeface="Arial" charset="0"/>
                </a:defRPr>
              </a:lvl2pPr>
              <a:lvl3pPr marL="1143000" indent="-228600">
                <a:tabLst>
                  <a:tab pos="415925" algn="l"/>
                  <a:tab pos="831850" algn="l"/>
                  <a:tab pos="1247775" algn="l"/>
                  <a:tab pos="1903413" algn="l"/>
                  <a:tab pos="2589213" algn="l"/>
                </a:tabLst>
                <a:defRPr sz="2400">
                  <a:solidFill>
                    <a:schemeClr val="tx1"/>
                  </a:solidFill>
                  <a:latin typeface="Arial" charset="0"/>
                </a:defRPr>
              </a:lvl3pPr>
              <a:lvl4pPr marL="1600200" indent="-228600">
                <a:tabLst>
                  <a:tab pos="415925" algn="l"/>
                  <a:tab pos="831850" algn="l"/>
                  <a:tab pos="1247775" algn="l"/>
                  <a:tab pos="1903413" algn="l"/>
                  <a:tab pos="2589213" algn="l"/>
                </a:tabLst>
                <a:defRPr sz="2400">
                  <a:solidFill>
                    <a:schemeClr val="tx1"/>
                  </a:solidFill>
                  <a:latin typeface="Arial" charset="0"/>
                </a:defRPr>
              </a:lvl4pPr>
              <a:lvl5pPr marL="2057400" indent="-228600">
                <a:tabLst>
                  <a:tab pos="415925" algn="l"/>
                  <a:tab pos="831850" algn="l"/>
                  <a:tab pos="1247775" algn="l"/>
                  <a:tab pos="1903413" algn="l"/>
                  <a:tab pos="2589213" algn="l"/>
                </a:tabLst>
                <a:defRPr sz="2400">
                  <a:solidFill>
                    <a:schemeClr val="tx1"/>
                  </a:solidFill>
                  <a:latin typeface="Arial" charset="0"/>
                </a:defRPr>
              </a:lvl5pPr>
              <a:lvl6pPr marL="25146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6pPr>
              <a:lvl7pPr marL="29718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7pPr>
              <a:lvl8pPr marL="34290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8pPr>
              <a:lvl9pPr marL="3886200" indent="-228600" algn="ctr" eaLnBrk="0" fontAlgn="base" hangingPunct="0">
                <a:spcBef>
                  <a:spcPct val="0"/>
                </a:spcBef>
                <a:spcAft>
                  <a:spcPct val="0"/>
                </a:spcAft>
                <a:tabLst>
                  <a:tab pos="415925" algn="l"/>
                  <a:tab pos="831850" algn="l"/>
                  <a:tab pos="1247775" algn="l"/>
                  <a:tab pos="1903413" algn="l"/>
                  <a:tab pos="2589213" algn="l"/>
                </a:tabLst>
                <a:defRPr sz="2400">
                  <a:solidFill>
                    <a:schemeClr val="tx1"/>
                  </a:solidFill>
                  <a:latin typeface="Arial" charset="0"/>
                </a:defRPr>
              </a:lvl9pPr>
            </a:lstStyle>
            <a:p>
              <a:pPr algn="l"/>
              <a:r>
                <a:rPr lang="en-US" altLang="x-none" sz="1800">
                  <a:ea typeface="Times New Roman" charset="0"/>
                  <a:cs typeface="Times New Roman" charset="0"/>
                </a:rPr>
                <a:t>a	b	c	</a:t>
              </a:r>
              <a:r>
                <a:rPr lang="en-US" altLang="x-none" sz="1800">
                  <a:solidFill>
                    <a:srgbClr val="000099"/>
                  </a:solidFill>
                  <a:ea typeface="Times New Roman" charset="0"/>
                  <a:cs typeface="Times New Roman" charset="0"/>
                </a:rPr>
                <a:t>sum</a:t>
              </a:r>
              <a:r>
                <a:rPr lang="en-US" altLang="x-none" sz="1800">
                  <a:ea typeface="Times New Roman" charset="0"/>
                  <a:cs typeface="Times New Roman" charset="0"/>
                </a:rPr>
                <a:t>	</a:t>
              </a:r>
              <a:r>
                <a:rPr lang="en-US" altLang="x-none" sz="1800">
                  <a:solidFill>
                    <a:srgbClr val="990000"/>
                  </a:solidFill>
                  <a:latin typeface="Arial Unicode MS" charset="0"/>
                  <a:ea typeface="Arial Unicode MS" charset="0"/>
                </a:rPr>
                <a:t>carry</a:t>
              </a:r>
            </a:p>
            <a:p>
              <a:pPr algn="l"/>
              <a:endParaRPr lang="en-US" altLang="x-none" sz="1800">
                <a:solidFill>
                  <a:srgbClr val="000000"/>
                </a:solidFill>
                <a:latin typeface="Arial Unicode MS" charset="0"/>
                <a:ea typeface="Arial Unicode MS" charset="0"/>
              </a:endParaRPr>
            </a:p>
            <a:p>
              <a:pPr algn="l">
                <a:spcBef>
                  <a:spcPct val="50000"/>
                </a:spcBef>
              </a:pPr>
              <a:r>
                <a:rPr lang="en-US" altLang="x-none" sz="1800">
                  <a:solidFill>
                    <a:srgbClr val="000000"/>
                  </a:solidFill>
                  <a:latin typeface="Arial Unicode MS" charset="0"/>
                  <a:ea typeface="Arial Unicode MS" charset="0"/>
                </a:rPr>
                <a:t>0	0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0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0	1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0	0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0</a:t>
              </a:r>
            </a:p>
            <a:p>
              <a:pPr algn="l">
                <a:spcBef>
                  <a:spcPct val="50000"/>
                </a:spcBef>
              </a:pPr>
              <a:r>
                <a:rPr lang="en-US" altLang="x-none" sz="1800">
                  <a:solidFill>
                    <a:srgbClr val="000000"/>
                  </a:solidFill>
                  <a:latin typeface="Arial Unicode MS" charset="0"/>
                  <a:ea typeface="Arial Unicode MS" charset="0"/>
                </a:rPr>
                <a:t>1	0	1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0	    </a:t>
              </a:r>
              <a:r>
                <a:rPr lang="en-US" altLang="x-none" sz="1800">
                  <a:solidFill>
                    <a:srgbClr val="000099"/>
                  </a:solidFill>
                  <a:latin typeface="Arial Unicode MS" charset="0"/>
                  <a:ea typeface="Arial Unicode MS" charset="0"/>
                </a:rPr>
                <a:t>0</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a:p>
              <a:pPr algn="l">
                <a:spcBef>
                  <a:spcPct val="50000"/>
                </a:spcBef>
              </a:pPr>
              <a:r>
                <a:rPr lang="en-US" altLang="x-none" sz="1800">
                  <a:solidFill>
                    <a:srgbClr val="000000"/>
                  </a:solidFill>
                  <a:latin typeface="Arial Unicode MS" charset="0"/>
                  <a:ea typeface="Arial Unicode MS" charset="0"/>
                </a:rPr>
                <a:t>1	1	1	    </a:t>
              </a:r>
              <a:r>
                <a:rPr lang="en-US" altLang="x-none" sz="1800">
                  <a:solidFill>
                    <a:srgbClr val="000099"/>
                  </a:solidFill>
                  <a:latin typeface="Arial Unicode MS" charset="0"/>
                  <a:ea typeface="Arial Unicode MS" charset="0"/>
                </a:rPr>
                <a:t>1</a:t>
              </a:r>
              <a:r>
                <a:rPr lang="en-US" altLang="x-none" sz="1800">
                  <a:solidFill>
                    <a:srgbClr val="000000"/>
                  </a:solidFill>
                  <a:latin typeface="Arial Unicode MS" charset="0"/>
                  <a:ea typeface="Arial Unicode MS" charset="0"/>
                </a:rPr>
                <a:t>	  </a:t>
              </a:r>
              <a:r>
                <a:rPr lang="en-US" altLang="x-none" sz="1800">
                  <a:solidFill>
                    <a:srgbClr val="990000"/>
                  </a:solidFill>
                  <a:latin typeface="Arial Unicode MS" charset="0"/>
                  <a:ea typeface="Arial Unicode MS" charset="0"/>
                </a:rPr>
                <a:t>1</a:t>
              </a:r>
            </a:p>
          </p:txBody>
        </p:sp>
        <p:sp>
          <p:nvSpPr>
            <p:cNvPr id="9223" name="Line 6"/>
            <p:cNvSpPr>
              <a:spLocks noChangeShapeType="1"/>
            </p:cNvSpPr>
            <p:nvPr/>
          </p:nvSpPr>
          <p:spPr bwMode="auto">
            <a:xfrm>
              <a:off x="912" y="912"/>
              <a:ext cx="1680" cy="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7"/>
            <p:cNvSpPr>
              <a:spLocks noChangeShapeType="1"/>
            </p:cNvSpPr>
            <p:nvPr/>
          </p:nvSpPr>
          <p:spPr bwMode="auto">
            <a:xfrm flipV="1">
              <a:off x="1680" y="624"/>
              <a:ext cx="0" cy="2496"/>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aphicFrame>
        <p:nvGraphicFramePr>
          <p:cNvPr id="215048" name="Object 8"/>
          <p:cNvGraphicFramePr>
            <a:graphicFrameLocks noChangeAspect="1"/>
          </p:cNvGraphicFramePr>
          <p:nvPr/>
        </p:nvGraphicFramePr>
        <p:xfrm>
          <a:off x="6172201" y="1846264"/>
          <a:ext cx="3686175" cy="2039937"/>
        </p:xfrm>
        <a:graphic>
          <a:graphicData uri="http://schemas.openxmlformats.org/presentationml/2006/ole">
            <mc:AlternateContent xmlns:mc="http://schemas.openxmlformats.org/markup-compatibility/2006">
              <mc:Choice xmlns:v="urn:schemas-microsoft-com:vml" Requires="v">
                <p:oleObj spid="_x0000_s12459" r:id="rId4" imgW="2914650" imgH="4371975" progId="Visio.Drawing.6">
                  <p:embed/>
                </p:oleObj>
              </mc:Choice>
              <mc:Fallback>
                <p:oleObj r:id="rId4" imgW="2914650" imgH="4371975" progId="Visio.Drawing.6">
                  <p:embed/>
                  <p:pic>
                    <p:nvPicPr>
                      <p:cNvPr id="215048" name="Object 8"/>
                      <p:cNvPicPr>
                        <a:picLocks noChangeAspect="1" noChangeArrowheads="1"/>
                      </p:cNvPicPr>
                      <p:nvPr/>
                    </p:nvPicPr>
                    <p:blipFill>
                      <a:blip r:embed="rId5">
                        <a:extLst>
                          <a:ext uri="{28A0092B-C50C-407E-A947-70E740481C1C}">
                            <a14:useLocalDpi xmlns:a14="http://schemas.microsoft.com/office/drawing/2010/main" val="0"/>
                          </a:ext>
                        </a:extLst>
                      </a:blip>
                      <a:srcRect l="-758" t="43060" r="-1993" b="10983"/>
                      <a:stretch>
                        <a:fillRect/>
                      </a:stretch>
                    </p:blipFill>
                    <p:spPr bwMode="auto">
                      <a:xfrm>
                        <a:off x="6172201" y="1846264"/>
                        <a:ext cx="3686175"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5491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x-none" i="1" dirty="0"/>
              <a:t>n</a:t>
            </a:r>
            <a:r>
              <a:rPr lang="en-US" altLang="x-none" dirty="0"/>
              <a:t>-bit Adder </a:t>
            </a:r>
            <a:r>
              <a:rPr lang="en-US" altLang="x-none" sz="1800" dirty="0"/>
              <a:t>(designed to add two 16-bit numbers)</a:t>
            </a:r>
          </a:p>
        </p:txBody>
      </p:sp>
      <p:sp>
        <p:nvSpPr>
          <p:cNvPr id="209923" name="Rectangle 3"/>
          <p:cNvSpPr>
            <a:spLocks noGrp="1" noChangeArrowheads="1"/>
          </p:cNvSpPr>
          <p:nvPr>
            <p:ph type="body" idx="1"/>
          </p:nvPr>
        </p:nvSpPr>
        <p:spPr>
          <a:xfrm>
            <a:off x="3276600" y="5638800"/>
            <a:ext cx="6477000" cy="533400"/>
          </a:xfrm>
        </p:spPr>
        <p:txBody>
          <a:bodyPr>
            <a:normAutofit fontScale="85000" lnSpcReduction="10000"/>
          </a:bodyPr>
          <a:lstStyle/>
          <a:p>
            <a:pPr marL="0" indent="0">
              <a:buNone/>
            </a:pPr>
            <a:r>
              <a:rPr lang="en-US" altLang="x-none" u="sng" dirty="0"/>
              <a:t>Implementation:</a:t>
            </a:r>
            <a:r>
              <a:rPr lang="en-US" altLang="x-none" dirty="0"/>
              <a:t> array of full-adder gates.</a:t>
            </a:r>
          </a:p>
        </p:txBody>
      </p:sp>
      <p:graphicFrame>
        <p:nvGraphicFramePr>
          <p:cNvPr id="209924" name="Object 4"/>
          <p:cNvGraphicFramePr>
            <a:graphicFrameLocks noChangeAspect="1"/>
          </p:cNvGraphicFramePr>
          <p:nvPr/>
        </p:nvGraphicFramePr>
        <p:xfrm>
          <a:off x="3733800" y="1587501"/>
          <a:ext cx="4191000" cy="1989138"/>
        </p:xfrm>
        <a:graphic>
          <a:graphicData uri="http://schemas.openxmlformats.org/presentationml/2006/ole">
            <mc:AlternateContent xmlns:mc="http://schemas.openxmlformats.org/markup-compatibility/2006">
              <mc:Choice xmlns:v="urn:schemas-microsoft-com:vml" Requires="v">
                <p:oleObj spid="_x0000_s13483" r:id="rId4" imgW="3629025" imgH="3629025" progId="Visio.Drawing.6">
                  <p:embed/>
                </p:oleObj>
              </mc:Choice>
              <mc:Fallback>
                <p:oleObj r:id="rId4" imgW="3629025" imgH="3629025" progId="Visio.Drawing.6">
                  <p:embed/>
                  <p:pic>
                    <p:nvPicPr>
                      <p:cNvPr id="209924" name="Object 4"/>
                      <p:cNvPicPr>
                        <a:picLocks noChangeAspect="1" noChangeArrowheads="1"/>
                      </p:cNvPicPr>
                      <p:nvPr/>
                    </p:nvPicPr>
                    <p:blipFill>
                      <a:blip r:embed="rId5">
                        <a:extLst>
                          <a:ext uri="{28A0092B-C50C-407E-A947-70E740481C1C}">
                            <a14:useLocalDpi xmlns:a14="http://schemas.microsoft.com/office/drawing/2010/main" val="0"/>
                          </a:ext>
                        </a:extLst>
                      </a:blip>
                      <a:srcRect l="1042" t="20799" r="23210" b="35486"/>
                      <a:stretch>
                        <a:fillRect/>
                      </a:stretch>
                    </p:blipFill>
                    <p:spPr bwMode="auto">
                      <a:xfrm>
                        <a:off x="3733800" y="1587501"/>
                        <a:ext cx="4191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6"/>
          <p:cNvGrpSpPr>
            <a:grpSpLocks/>
          </p:cNvGrpSpPr>
          <p:nvPr/>
        </p:nvGrpSpPr>
        <p:grpSpPr bwMode="auto">
          <a:xfrm>
            <a:off x="3962400" y="3340101"/>
            <a:ext cx="3733800" cy="2071688"/>
            <a:chOff x="1536" y="2104"/>
            <a:chExt cx="2352" cy="1305"/>
          </a:xfrm>
        </p:grpSpPr>
        <p:sp>
          <p:nvSpPr>
            <p:cNvPr id="10246" name="Rectangle 13"/>
            <p:cNvSpPr>
              <a:spLocks noChangeArrowheads="1"/>
            </p:cNvSpPr>
            <p:nvPr/>
          </p:nvSpPr>
          <p:spPr bwMode="auto">
            <a:xfrm>
              <a:off x="1536" y="2188"/>
              <a:ext cx="2352" cy="1221"/>
            </a:xfrm>
            <a:prstGeom prst="rect">
              <a:avLst/>
            </a:prstGeom>
            <a:solidFill>
              <a:srgbClr val="E9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28600" algn="l"/>
                  <a:tab pos="457200" algn="l"/>
                  <a:tab pos="685800" algn="l"/>
                  <a:tab pos="914400" algn="l"/>
                  <a:tab pos="1143000" algn="l"/>
                  <a:tab pos="1762125" algn="l"/>
                </a:tabLst>
                <a:defRPr sz="2400">
                  <a:solidFill>
                    <a:schemeClr val="tx1"/>
                  </a:solidFill>
                  <a:latin typeface="Arial" charset="0"/>
                </a:defRPr>
              </a:lvl1pPr>
              <a:lvl2pPr marL="742950" indent="-285750">
                <a:tabLst>
                  <a:tab pos="228600" algn="l"/>
                  <a:tab pos="457200" algn="l"/>
                  <a:tab pos="685800" algn="l"/>
                  <a:tab pos="914400" algn="l"/>
                  <a:tab pos="1143000" algn="l"/>
                  <a:tab pos="1762125" algn="l"/>
                </a:tabLst>
                <a:defRPr sz="2400">
                  <a:solidFill>
                    <a:schemeClr val="tx1"/>
                  </a:solidFill>
                  <a:latin typeface="Arial" charset="0"/>
                </a:defRPr>
              </a:lvl2pPr>
              <a:lvl3pPr marL="1143000" indent="-228600">
                <a:tabLst>
                  <a:tab pos="228600" algn="l"/>
                  <a:tab pos="457200" algn="l"/>
                  <a:tab pos="685800" algn="l"/>
                  <a:tab pos="914400" algn="l"/>
                  <a:tab pos="1143000" algn="l"/>
                  <a:tab pos="1762125" algn="l"/>
                </a:tabLst>
                <a:defRPr sz="2400">
                  <a:solidFill>
                    <a:schemeClr val="tx1"/>
                  </a:solidFill>
                  <a:latin typeface="Arial" charset="0"/>
                </a:defRPr>
              </a:lvl3pPr>
              <a:lvl4pPr marL="1600200" indent="-228600">
                <a:tabLst>
                  <a:tab pos="228600" algn="l"/>
                  <a:tab pos="457200" algn="l"/>
                  <a:tab pos="685800" algn="l"/>
                  <a:tab pos="914400" algn="l"/>
                  <a:tab pos="1143000" algn="l"/>
                  <a:tab pos="1762125" algn="l"/>
                </a:tabLst>
                <a:defRPr sz="2400">
                  <a:solidFill>
                    <a:schemeClr val="tx1"/>
                  </a:solidFill>
                  <a:latin typeface="Arial" charset="0"/>
                </a:defRPr>
              </a:lvl4pPr>
              <a:lvl5pPr marL="2057400" indent="-228600">
                <a:tabLst>
                  <a:tab pos="228600" algn="l"/>
                  <a:tab pos="457200" algn="l"/>
                  <a:tab pos="685800" algn="l"/>
                  <a:tab pos="914400" algn="l"/>
                  <a:tab pos="1143000" algn="l"/>
                  <a:tab pos="1762125" algn="l"/>
                </a:tabLst>
                <a:defRPr sz="2400">
                  <a:solidFill>
                    <a:schemeClr val="tx1"/>
                  </a:solidFill>
                  <a:latin typeface="Arial" charset="0"/>
                </a:defRPr>
              </a:lvl5pPr>
              <a:lvl6pPr marL="25146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6pPr>
              <a:lvl7pPr marL="29718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7pPr>
              <a:lvl8pPr marL="34290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8pPr>
              <a:lvl9pPr marL="3886200" indent="-228600" algn="ctr" eaLnBrk="0" fontAlgn="base" hangingPunct="0">
                <a:spcBef>
                  <a:spcPct val="0"/>
                </a:spcBef>
                <a:spcAft>
                  <a:spcPct val="0"/>
                </a:spcAft>
                <a:tabLst>
                  <a:tab pos="228600" algn="l"/>
                  <a:tab pos="457200" algn="l"/>
                  <a:tab pos="685800" algn="l"/>
                  <a:tab pos="914400" algn="l"/>
                  <a:tab pos="1143000" algn="l"/>
                  <a:tab pos="1762125" algn="l"/>
                </a:tabLst>
                <a:defRPr sz="2400">
                  <a:solidFill>
                    <a:schemeClr val="tx1"/>
                  </a:solidFill>
                  <a:latin typeface="Arial" charset="0"/>
                </a:defRPr>
              </a:lvl9pPr>
            </a:lstStyle>
            <a:p>
              <a:pPr algn="l">
                <a:spcBef>
                  <a:spcPct val="100000"/>
                </a:spcBef>
              </a:pPr>
              <a:r>
                <a:rPr lang="en-US" altLang="x-none" dirty="0">
                  <a:ea typeface="Times New Roman" charset="0"/>
                  <a:cs typeface="Times New Roman" charset="0"/>
                </a:rPr>
                <a:t>...    1     0    1     1      </a:t>
              </a:r>
              <a:r>
                <a:rPr lang="en-US" altLang="x-none" dirty="0">
                  <a:solidFill>
                    <a:srgbClr val="000099"/>
                  </a:solidFill>
                  <a:ea typeface="Times New Roman" charset="0"/>
                  <a:cs typeface="Times New Roman" charset="0"/>
                </a:rPr>
                <a:t>a</a:t>
              </a:r>
              <a:endParaRPr lang="en-US" altLang="x-none" dirty="0">
                <a:solidFill>
                  <a:srgbClr val="000099"/>
                </a:solidFill>
                <a:latin typeface="Arial Unicode MS" charset="0"/>
                <a:ea typeface="Arial Unicode MS" charset="0"/>
              </a:endParaRP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0	   0    1     0      </a:t>
              </a:r>
              <a:r>
                <a:rPr lang="en-US" altLang="x-none" dirty="0">
                  <a:solidFill>
                    <a:srgbClr val="000099"/>
                  </a:solidFill>
                  <a:ea typeface="Times New Roman" charset="0"/>
                  <a:cs typeface="Times New Roman" charset="0"/>
                </a:rPr>
                <a:t>b</a:t>
              </a:r>
            </a:p>
            <a:p>
              <a:pPr algn="l">
                <a:spcBef>
                  <a:spcPct val="100000"/>
                </a:spcBef>
              </a:pPr>
              <a:r>
                <a:rPr lang="en-US" altLang="x-none" dirty="0">
                  <a:solidFill>
                    <a:srgbClr val="000000"/>
                  </a:solidFill>
                  <a:latin typeface="Times New Roman" charset="0"/>
                  <a:ea typeface="Arial Unicode MS" charset="0"/>
                </a:rPr>
                <a:t>…</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1    0</a:t>
              </a:r>
              <a:r>
                <a:rPr lang="en-US" altLang="x-none" dirty="0">
                  <a:solidFill>
                    <a:srgbClr val="000000"/>
                  </a:solidFill>
                  <a:latin typeface="Arial Unicode MS" charset="0"/>
                  <a:ea typeface="Arial Unicode MS" charset="0"/>
                </a:rPr>
                <a:t>     </a:t>
              </a:r>
              <a:r>
                <a:rPr lang="en-US" altLang="x-none" dirty="0">
                  <a:solidFill>
                    <a:srgbClr val="990033"/>
                  </a:solidFill>
                  <a:ea typeface="Times New Roman" charset="0"/>
                  <a:cs typeface="Times New Roman" charset="0"/>
                </a:rPr>
                <a:t>1 </a:t>
              </a:r>
              <a:r>
                <a:rPr lang="en-US" altLang="x-none" dirty="0">
                  <a:solidFill>
                    <a:srgbClr val="000000"/>
                  </a:solidFill>
                  <a:latin typeface="Arial Unicode MS" charset="0"/>
                  <a:ea typeface="Arial Unicode MS" charset="0"/>
                </a:rPr>
                <a:t>     </a:t>
              </a:r>
              <a:r>
                <a:rPr lang="en-US" altLang="x-none" dirty="0">
                  <a:solidFill>
                    <a:srgbClr val="000099"/>
                  </a:solidFill>
                  <a:ea typeface="Times New Roman" charset="0"/>
                  <a:cs typeface="Times New Roman" charset="0"/>
                </a:rPr>
                <a:t>out</a:t>
              </a:r>
            </a:p>
          </p:txBody>
        </p:sp>
        <p:sp>
          <p:nvSpPr>
            <p:cNvPr id="10247" name="Text Box 10"/>
            <p:cNvSpPr txBox="1">
              <a:spLocks noChangeArrowheads="1"/>
            </p:cNvSpPr>
            <p:nvPr/>
          </p:nvSpPr>
          <p:spPr bwMode="auto">
            <a:xfrm>
              <a:off x="3552" y="2104"/>
              <a:ext cx="28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rtl="1"/>
              <a:r>
                <a:rPr lang="en-US" altLang="x-none" b="1">
                  <a:solidFill>
                    <a:srgbClr val="000000"/>
                  </a:solidFill>
                  <a:latin typeface="Arial Unicode MS" charset="0"/>
                  <a:ea typeface="Arial Unicode MS" charset="0"/>
                </a:rPr>
                <a:t>+</a:t>
              </a:r>
              <a:endParaRPr lang="he-IL" altLang="x-none">
                <a:solidFill>
                  <a:srgbClr val="000000"/>
                </a:solidFill>
                <a:latin typeface="Arial Unicode MS" charset="0"/>
                <a:ea typeface="Arial Unicode MS" charset="0"/>
              </a:endParaRPr>
            </a:p>
            <a:p>
              <a:pPr algn="l"/>
              <a:endParaRPr lang="he-IL" altLang="x-none">
                <a:latin typeface="Times New Roman" charset="0"/>
              </a:endParaRPr>
            </a:p>
          </p:txBody>
        </p:sp>
        <p:sp>
          <p:nvSpPr>
            <p:cNvPr id="10248" name="Line 14"/>
            <p:cNvSpPr>
              <a:spLocks noChangeShapeType="1"/>
            </p:cNvSpPr>
            <p:nvPr/>
          </p:nvSpPr>
          <p:spPr bwMode="auto">
            <a:xfrm>
              <a:off x="1584" y="2728"/>
              <a:ext cx="2160" cy="1"/>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969371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a:spLocks noChangeArrowheads="1"/>
          </p:cNvSpPr>
          <p:nvPr/>
        </p:nvSpPr>
        <p:spPr bwMode="auto">
          <a:xfrm>
            <a:off x="2057400" y="1359693"/>
            <a:ext cx="7848600" cy="381000"/>
          </a:xfrm>
          <a:prstGeom prst="rightArrow">
            <a:avLst>
              <a:gd name="adj1" fmla="val 50000"/>
              <a:gd name="adj2" fmla="val 49974"/>
            </a:avLst>
          </a:prstGeom>
          <a:solidFill>
            <a:srgbClr val="FFCC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x-none" altLang="x-none"/>
          </a:p>
        </p:txBody>
      </p:sp>
      <p:sp>
        <p:nvSpPr>
          <p:cNvPr id="11267" name="Rectangle 2"/>
          <p:cNvSpPr>
            <a:spLocks noGrp="1" noChangeArrowheads="1"/>
          </p:cNvSpPr>
          <p:nvPr>
            <p:ph type="title"/>
          </p:nvPr>
        </p:nvSpPr>
        <p:spPr/>
        <p:txBody>
          <a:bodyPr/>
          <a:lstStyle/>
          <a:p>
            <a:r>
              <a:rPr lang="en-US" altLang="x-none" dirty="0"/>
              <a:t>The ALU </a:t>
            </a:r>
            <a:r>
              <a:rPr lang="en-US" altLang="x-none" sz="1600" dirty="0"/>
              <a:t>(of the Hack platform)</a:t>
            </a:r>
          </a:p>
        </p:txBody>
      </p:sp>
      <p:graphicFrame>
        <p:nvGraphicFramePr>
          <p:cNvPr id="212999" name="Object 7"/>
          <p:cNvGraphicFramePr>
            <a:graphicFrameLocks noChangeAspect="1"/>
          </p:cNvGraphicFramePr>
          <p:nvPr/>
        </p:nvGraphicFramePr>
        <p:xfrm>
          <a:off x="1714500" y="2075655"/>
          <a:ext cx="2667000" cy="1147763"/>
        </p:xfrm>
        <a:graphic>
          <a:graphicData uri="http://schemas.openxmlformats.org/presentationml/2006/ole">
            <mc:AlternateContent xmlns:mc="http://schemas.openxmlformats.org/markup-compatibility/2006">
              <mc:Choice xmlns:v="urn:schemas-microsoft-com:vml" Requires="v">
                <p:oleObj spid="_x0000_s15017" r:id="rId4" imgW="2914650" imgH="3648075" progId="Visio.Drawing.6">
                  <p:embed/>
                </p:oleObj>
              </mc:Choice>
              <mc:Fallback>
                <p:oleObj r:id="rId4" imgW="2914650" imgH="3648075" progId="Visio.Drawing.6">
                  <p:embed/>
                  <p:pic>
                    <p:nvPicPr>
                      <p:cNvPr id="212999" name="Object 7"/>
                      <p:cNvPicPr>
                        <a:picLocks noChangeAspect="1" noChangeArrowheads="1"/>
                      </p:cNvPicPr>
                      <p:nvPr/>
                    </p:nvPicPr>
                    <p:blipFill>
                      <a:blip r:embed="rId5">
                        <a:extLst>
                          <a:ext uri="{28A0092B-C50C-407E-A947-70E740481C1C}">
                            <a14:useLocalDpi xmlns:a14="http://schemas.microsoft.com/office/drawing/2010/main" val="0"/>
                          </a:ext>
                        </a:extLst>
                      </a:blip>
                      <a:srcRect t="43169" r="5344" b="17685"/>
                      <a:stretch>
                        <a:fillRect/>
                      </a:stretch>
                    </p:blipFill>
                    <p:spPr bwMode="auto">
                      <a:xfrm>
                        <a:off x="1714500" y="2075655"/>
                        <a:ext cx="266700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0" name="Object 8"/>
          <p:cNvGraphicFramePr>
            <a:graphicFrameLocks noChangeAspect="1"/>
          </p:cNvGraphicFramePr>
          <p:nvPr/>
        </p:nvGraphicFramePr>
        <p:xfrm>
          <a:off x="4572000" y="1870075"/>
          <a:ext cx="2819400" cy="1558925"/>
        </p:xfrm>
        <a:graphic>
          <a:graphicData uri="http://schemas.openxmlformats.org/presentationml/2006/ole">
            <mc:AlternateContent xmlns:mc="http://schemas.openxmlformats.org/markup-compatibility/2006">
              <mc:Choice xmlns:v="urn:schemas-microsoft-com:vml" Requires="v">
                <p:oleObj spid="_x0000_s15018" r:id="rId6" imgW="2914650" imgH="4371975" progId="Visio.Drawing.6">
                  <p:embed/>
                </p:oleObj>
              </mc:Choice>
              <mc:Fallback>
                <p:oleObj r:id="rId6" imgW="2914650" imgH="4371975" progId="Visio.Drawing.6">
                  <p:embed/>
                  <p:pic>
                    <p:nvPicPr>
                      <p:cNvPr id="213000" name="Object 8"/>
                      <p:cNvPicPr>
                        <a:picLocks noChangeAspect="1" noChangeArrowheads="1"/>
                      </p:cNvPicPr>
                      <p:nvPr/>
                    </p:nvPicPr>
                    <p:blipFill>
                      <a:blip r:embed="rId7">
                        <a:extLst>
                          <a:ext uri="{28A0092B-C50C-407E-A947-70E740481C1C}">
                            <a14:useLocalDpi xmlns:a14="http://schemas.microsoft.com/office/drawing/2010/main" val="0"/>
                          </a:ext>
                        </a:extLst>
                      </a:blip>
                      <a:srcRect l="-758" t="43060" r="-1993" b="10983"/>
                      <a:stretch>
                        <a:fillRect/>
                      </a:stretch>
                    </p:blipFill>
                    <p:spPr bwMode="auto">
                      <a:xfrm>
                        <a:off x="4572000" y="1870075"/>
                        <a:ext cx="28194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1" name="Object 9"/>
          <p:cNvGraphicFramePr>
            <a:graphicFrameLocks noChangeAspect="1"/>
          </p:cNvGraphicFramePr>
          <p:nvPr/>
        </p:nvGraphicFramePr>
        <p:xfrm>
          <a:off x="7429500" y="1982787"/>
          <a:ext cx="3048000" cy="1446213"/>
        </p:xfrm>
        <a:graphic>
          <a:graphicData uri="http://schemas.openxmlformats.org/presentationml/2006/ole">
            <mc:AlternateContent xmlns:mc="http://schemas.openxmlformats.org/markup-compatibility/2006">
              <mc:Choice xmlns:v="urn:schemas-microsoft-com:vml" Requires="v">
                <p:oleObj spid="_x0000_s15019" name="VISIO" r:id="rId8" imgW="3628440" imgH="3628440" progId="Visio.Drawing.6">
                  <p:embed/>
                </p:oleObj>
              </mc:Choice>
              <mc:Fallback>
                <p:oleObj name="VISIO" r:id="rId8" imgW="3628440" imgH="3628440" progId="Visio.Drawing.6">
                  <p:embed/>
                  <p:pic>
                    <p:nvPicPr>
                      <p:cNvPr id="213001" name="Object 9"/>
                      <p:cNvPicPr>
                        <a:picLocks noChangeAspect="1" noChangeArrowheads="1"/>
                      </p:cNvPicPr>
                      <p:nvPr/>
                    </p:nvPicPr>
                    <p:blipFill>
                      <a:blip r:embed="rId9">
                        <a:extLst>
                          <a:ext uri="{28A0092B-C50C-407E-A947-70E740481C1C}">
                            <a14:useLocalDpi xmlns:a14="http://schemas.microsoft.com/office/drawing/2010/main" val="0"/>
                          </a:ext>
                        </a:extLst>
                      </a:blip>
                      <a:srcRect l="1042" t="20799" r="23210" b="35486"/>
                      <a:stretch>
                        <a:fillRect/>
                      </a:stretch>
                    </p:blipFill>
                    <p:spPr bwMode="auto">
                      <a:xfrm>
                        <a:off x="7429500" y="1982787"/>
                        <a:ext cx="30480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3002" name="Object 10"/>
          <p:cNvGraphicFramePr>
            <a:graphicFrameLocks noChangeAspect="1"/>
          </p:cNvGraphicFramePr>
          <p:nvPr/>
        </p:nvGraphicFramePr>
        <p:xfrm>
          <a:off x="3048000" y="3558380"/>
          <a:ext cx="3886200" cy="2743200"/>
        </p:xfrm>
        <a:graphic>
          <a:graphicData uri="http://schemas.openxmlformats.org/presentationml/2006/ole">
            <mc:AlternateContent xmlns:mc="http://schemas.openxmlformats.org/markup-compatibility/2006">
              <mc:Choice xmlns:v="urn:schemas-microsoft-com:vml" Requires="v">
                <p:oleObj spid="_x0000_s15020" r:id="rId10" imgW="5448300" imgH="4381500" progId="Visio.Drawing.6">
                  <p:embed/>
                </p:oleObj>
              </mc:Choice>
              <mc:Fallback>
                <p:oleObj r:id="rId10" imgW="5448300" imgH="4381500" progId="Visio.Drawing.6">
                  <p:embed/>
                  <p:pic>
                    <p:nvPicPr>
                      <p:cNvPr id="213002" name="Object 10"/>
                      <p:cNvPicPr>
                        <a:picLocks noChangeAspect="1" noChangeArrowheads="1"/>
                      </p:cNvPicPr>
                      <p:nvPr/>
                    </p:nvPicPr>
                    <p:blipFill>
                      <a:blip r:embed="rId11">
                        <a:extLst>
                          <a:ext uri="{28A0092B-C50C-407E-A947-70E740481C1C}">
                            <a14:useLocalDpi xmlns:a14="http://schemas.microsoft.com/office/drawing/2010/main" val="0"/>
                          </a:ext>
                        </a:extLst>
                      </a:blip>
                      <a:srcRect l="-862" t="20767" r="11543" b="818"/>
                      <a:stretch>
                        <a:fillRect/>
                      </a:stretch>
                    </p:blipFill>
                    <p:spPr bwMode="auto">
                      <a:xfrm>
                        <a:off x="3048000" y="3558380"/>
                        <a:ext cx="3886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3003" name="Rectangle 11"/>
          <p:cNvSpPr>
            <a:spLocks noChangeArrowheads="1"/>
          </p:cNvSpPr>
          <p:nvPr/>
        </p:nvSpPr>
        <p:spPr bwMode="auto">
          <a:xfrm>
            <a:off x="7239000" y="3429000"/>
            <a:ext cx="3429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0"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lnSpc>
                <a:spcPct val="60000"/>
              </a:lnSpc>
              <a:spcBef>
                <a:spcPct val="95000"/>
              </a:spcBef>
              <a:buClr>
                <a:srgbClr val="006600"/>
              </a:buClr>
              <a:buSzPct val="85000"/>
              <a:buFont typeface="Wingdings" charset="2"/>
              <a:buNone/>
            </a:pPr>
            <a:r>
              <a:rPr lang="en-US" altLang="x-none" sz="1800" b="1">
                <a:solidFill>
                  <a:srgbClr val="000099"/>
                </a:solidFill>
                <a:latin typeface="Courier New" charset="0"/>
                <a:ea typeface="Courier New" charset="0"/>
                <a:cs typeface="Courier New" charset="0"/>
              </a:rPr>
              <a:t>out(x, y,</a:t>
            </a:r>
            <a:r>
              <a:rPr lang="en-US" altLang="x-none" sz="1800">
                <a:solidFill>
                  <a:srgbClr val="000099"/>
                </a:solidFill>
                <a:latin typeface="Comic Sans MS" charset="0"/>
              </a:rPr>
              <a:t> </a:t>
            </a:r>
            <a:r>
              <a:rPr lang="en-US" altLang="x-none" sz="1400">
                <a:solidFill>
                  <a:srgbClr val="000099"/>
                </a:solidFill>
                <a:latin typeface="Comic Sans MS" charset="0"/>
              </a:rPr>
              <a:t>control bits</a:t>
            </a:r>
            <a:r>
              <a:rPr lang="en-US" altLang="x-none" sz="1800" b="1">
                <a:solidFill>
                  <a:srgbClr val="000099"/>
                </a:solidFill>
                <a:latin typeface="Courier New" charset="0"/>
                <a:ea typeface="Courier New" charset="0"/>
                <a:cs typeface="Courier New" charset="0"/>
              </a:rPr>
              <a:t>) =</a:t>
            </a:r>
          </a:p>
          <a:p>
            <a:pPr algn="l">
              <a:spcBef>
                <a:spcPct val="70000"/>
              </a:spcBef>
              <a:buClr>
                <a:srgbClr val="003399"/>
              </a:buClr>
              <a:buSzPct val="70000"/>
              <a:buFont typeface="Wingdings" charset="2"/>
              <a:buNone/>
            </a:pPr>
            <a:r>
              <a:rPr lang="en-US" altLang="x-none" sz="1800">
                <a:latin typeface="Comic Sans MS" charset="0"/>
              </a:rPr>
              <a:t>    </a:t>
            </a:r>
            <a:r>
              <a:rPr lang="en-US" altLang="x-none" sz="1800" b="1">
                <a:latin typeface="Courier New" charset="0"/>
                <a:ea typeface="Courier New" charset="0"/>
                <a:cs typeface="Courier New" charset="0"/>
              </a:rPr>
              <a:t>x+y, x-y, y–x,</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0, 1, -1,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 y!,</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x+1, y+1, x-1, y-1,</a:t>
            </a:r>
          </a:p>
          <a:p>
            <a:pPr algn="l">
              <a:spcBef>
                <a:spcPct val="35000"/>
              </a:spcBef>
              <a:buClr>
                <a:srgbClr val="003399"/>
              </a:buClr>
              <a:buSzPct val="70000"/>
              <a:buFont typeface="Wingdings" charset="2"/>
              <a:buNone/>
            </a:pPr>
            <a:r>
              <a:rPr lang="en-US" altLang="x-none" sz="1800" b="1">
                <a:latin typeface="Courier New" charset="0"/>
                <a:ea typeface="Courier New" charset="0"/>
                <a:cs typeface="Courier New" charset="0"/>
              </a:rPr>
              <a:t>  x&amp;y, x|y</a:t>
            </a:r>
          </a:p>
          <a:p>
            <a:pPr algn="l">
              <a:lnSpc>
                <a:spcPct val="60000"/>
              </a:lnSpc>
              <a:spcBef>
                <a:spcPct val="95000"/>
              </a:spcBef>
              <a:buClr>
                <a:srgbClr val="003399"/>
              </a:buClr>
              <a:buSzPct val="70000"/>
              <a:buFont typeface="Wingdings" charset="2"/>
              <a:buChar char="l"/>
            </a:pPr>
            <a:endParaRPr lang="en-US" altLang="x-none" sz="1800" b="1">
              <a:latin typeface="Courier New" charset="0"/>
              <a:ea typeface="Courier New" charset="0"/>
              <a:cs typeface="Courier New" charset="0"/>
            </a:endParaRPr>
          </a:p>
          <a:p>
            <a:pPr algn="l">
              <a:lnSpc>
                <a:spcPct val="60000"/>
              </a:lnSpc>
              <a:spcBef>
                <a:spcPct val="95000"/>
              </a:spcBef>
              <a:buClr>
                <a:srgbClr val="003399"/>
              </a:buClr>
              <a:buSzPct val="70000"/>
              <a:buFont typeface="Wingdings" charset="2"/>
              <a:buChar char="l"/>
            </a:pPr>
            <a:endParaRPr lang="en-US" altLang="x-none" sz="1800">
              <a:latin typeface="Comic Sans MS" charset="0"/>
            </a:endParaRPr>
          </a:p>
        </p:txBody>
      </p:sp>
    </p:spTree>
    <p:extLst>
      <p:ext uri="{BB962C8B-B14F-4D97-AF65-F5344CB8AC3E}">
        <p14:creationId xmlns:p14="http://schemas.microsoft.com/office/powerpoint/2010/main" val="19856385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x-none" dirty="0"/>
              <a:t>ALU logic </a:t>
            </a:r>
            <a:r>
              <a:rPr lang="en-US" altLang="x-none" sz="1600" dirty="0"/>
              <a:t>(Hack platform)</a:t>
            </a:r>
          </a:p>
        </p:txBody>
      </p:sp>
      <p:pic>
        <p:nvPicPr>
          <p:cNvPr id="218150" name="Picture 38" descr="Bouqu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9423" y="1243314"/>
            <a:ext cx="7391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51" name="Rectangle 39"/>
          <p:cNvSpPr>
            <a:spLocks noGrp="1" noChangeArrowheads="1"/>
          </p:cNvSpPr>
          <p:nvPr>
            <p:ph type="body" idx="1"/>
          </p:nvPr>
        </p:nvSpPr>
        <p:spPr>
          <a:xfrm>
            <a:off x="364602" y="5205714"/>
            <a:ext cx="5181600" cy="1219200"/>
          </a:xfrm>
          <a:solidFill>
            <a:schemeClr val="bg1"/>
          </a:solidFill>
        </p:spPr>
        <p:txBody>
          <a:bodyPr/>
          <a:lstStyle/>
          <a:p>
            <a:pPr>
              <a:spcBef>
                <a:spcPct val="100000"/>
              </a:spcBef>
              <a:buFont typeface="Wingdings" charset="2"/>
              <a:buNone/>
            </a:pPr>
            <a:br>
              <a:rPr lang="en-US" altLang="x-none" sz="1600" u="sng" dirty="0"/>
            </a:br>
            <a:r>
              <a:rPr lang="en-US" altLang="x-none" sz="1600" u="sng" dirty="0"/>
              <a:t>Implementation:</a:t>
            </a:r>
            <a:r>
              <a:rPr lang="en-US" altLang="x-none" sz="1600" dirty="0"/>
              <a:t> build a logic gate architecture</a:t>
            </a:r>
            <a:br>
              <a:rPr lang="en-US" altLang="x-none" sz="1600" dirty="0"/>
            </a:br>
            <a:r>
              <a:rPr lang="en-US" altLang="x-none" sz="1600" dirty="0"/>
              <a:t>that “executes” the control bit “instructions”:</a:t>
            </a:r>
            <a:br>
              <a:rPr lang="en-US" altLang="x-none" sz="1600" dirty="0"/>
            </a:br>
            <a:r>
              <a:rPr lang="en-US" altLang="x-none" sz="1600" dirty="0"/>
              <a:t>if </a:t>
            </a:r>
            <a:r>
              <a:rPr lang="en-US" altLang="x-none" sz="1600" dirty="0" err="1"/>
              <a:t>zx</a:t>
            </a:r>
            <a:r>
              <a:rPr lang="en-US" altLang="x-none" sz="1600" dirty="0"/>
              <a:t>==1 then set x to 0 (bit-wise), etc.</a:t>
            </a:r>
          </a:p>
        </p:txBody>
      </p:sp>
    </p:spTree>
    <p:extLst>
      <p:ext uri="{BB962C8B-B14F-4D97-AF65-F5344CB8AC3E}">
        <p14:creationId xmlns:p14="http://schemas.microsoft.com/office/powerpoint/2010/main" val="994715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5"/>
          <p:cNvSpPr>
            <a:spLocks noChangeArrowheads="1"/>
          </p:cNvSpPr>
          <p:nvPr/>
        </p:nvSpPr>
        <p:spPr bwMode="auto">
          <a:xfrm>
            <a:off x="1676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a:solidFill>
                  <a:srgbClr val="663300"/>
                </a:solidFill>
              </a:rPr>
              <a:t>The ALU in the CPU context </a:t>
            </a:r>
            <a:r>
              <a:rPr lang="en-US" altLang="x-none" sz="1600">
                <a:solidFill>
                  <a:srgbClr val="663300"/>
                </a:solidFill>
              </a:rPr>
              <a:t>(a sneak preview of the Hack platform)</a:t>
            </a:r>
          </a:p>
        </p:txBody>
      </p:sp>
      <p:grpSp>
        <p:nvGrpSpPr>
          <p:cNvPr id="14" name="Group 13"/>
          <p:cNvGrpSpPr>
            <a:grpSpLocks/>
          </p:cNvGrpSpPr>
          <p:nvPr/>
        </p:nvGrpSpPr>
        <p:grpSpPr bwMode="auto">
          <a:xfrm>
            <a:off x="3914775" y="1006475"/>
            <a:ext cx="4286250" cy="3962400"/>
            <a:chOff x="2800350" y="1600200"/>
            <a:chExt cx="3448050" cy="3048000"/>
          </a:xfrm>
        </p:grpSpPr>
        <p:sp>
          <p:nvSpPr>
            <p:cNvPr id="13316" name="Line 4"/>
            <p:cNvSpPr>
              <a:spLocks noChangeShapeType="1"/>
            </p:cNvSpPr>
            <p:nvPr/>
          </p:nvSpPr>
          <p:spPr bwMode="auto">
            <a:xfrm>
              <a:off x="3562350" y="3224213"/>
              <a:ext cx="7620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7" name="Line 5"/>
            <p:cNvSpPr>
              <a:spLocks noChangeShapeType="1"/>
            </p:cNvSpPr>
            <p:nvPr/>
          </p:nvSpPr>
          <p:spPr bwMode="auto">
            <a:xfrm>
              <a:off x="5695950" y="3038475"/>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8" name="Line 6"/>
            <p:cNvSpPr>
              <a:spLocks noChangeShapeType="1"/>
            </p:cNvSpPr>
            <p:nvPr/>
          </p:nvSpPr>
          <p:spPr bwMode="auto">
            <a:xfrm>
              <a:off x="4762500" y="239395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19" name="Freeform 7"/>
            <p:cNvSpPr>
              <a:spLocks/>
            </p:cNvSpPr>
            <p:nvPr/>
          </p:nvSpPr>
          <p:spPr bwMode="auto">
            <a:xfrm>
              <a:off x="5321300" y="2076450"/>
              <a:ext cx="409575" cy="1919288"/>
            </a:xfrm>
            <a:custGeom>
              <a:avLst/>
              <a:gdLst>
                <a:gd name="T0" fmla="*/ 2147483647 w 258"/>
                <a:gd name="T1" fmla="*/ 2147483647 h 1209"/>
                <a:gd name="T2" fmla="*/ 2147483647 w 258"/>
                <a:gd name="T3" fmla="*/ 2147483647 h 1209"/>
                <a:gd name="T4" fmla="*/ 0 w 258"/>
                <a:gd name="T5" fmla="*/ 0 h 1209"/>
                <a:gd name="T6" fmla="*/ 0 w 258"/>
                <a:gd name="T7" fmla="*/ 2147483647 h 1209"/>
                <a:gd name="T8" fmla="*/ 2147483647 w 258"/>
                <a:gd name="T9" fmla="*/ 2147483647 h 1209"/>
                <a:gd name="T10" fmla="*/ 0 60000 65536"/>
                <a:gd name="T11" fmla="*/ 0 60000 65536"/>
                <a:gd name="T12" fmla="*/ 0 60000 65536"/>
                <a:gd name="T13" fmla="*/ 0 60000 65536"/>
                <a:gd name="T14" fmla="*/ 0 60000 65536"/>
                <a:gd name="T15" fmla="*/ 0 w 258"/>
                <a:gd name="T16" fmla="*/ 0 h 1209"/>
                <a:gd name="T17" fmla="*/ 258 w 258"/>
                <a:gd name="T18" fmla="*/ 1209 h 1209"/>
              </a:gdLst>
              <a:ahLst/>
              <a:cxnLst>
                <a:cxn ang="T10">
                  <a:pos x="T0" y="T1"/>
                </a:cxn>
                <a:cxn ang="T11">
                  <a:pos x="T2" y="T3"/>
                </a:cxn>
                <a:cxn ang="T12">
                  <a:pos x="T4" y="T5"/>
                </a:cxn>
                <a:cxn ang="T13">
                  <a:pos x="T6" y="T7"/>
                </a:cxn>
                <a:cxn ang="T14">
                  <a:pos x="T8" y="T9"/>
                </a:cxn>
              </a:cxnLst>
              <a:rect l="T15" t="T16" r="T17" b="T18"/>
              <a:pathLst>
                <a:path w="258" h="1209">
                  <a:moveTo>
                    <a:pt x="258" y="907"/>
                  </a:moveTo>
                  <a:lnTo>
                    <a:pt x="258" y="303"/>
                  </a:lnTo>
                  <a:lnTo>
                    <a:pt x="0" y="0"/>
                  </a:lnTo>
                  <a:lnTo>
                    <a:pt x="0" y="1209"/>
                  </a:lnTo>
                  <a:lnTo>
                    <a:pt x="258" y="907"/>
                  </a:lnTo>
                  <a:close/>
                </a:path>
              </a:pathLst>
            </a:custGeom>
            <a:solidFill>
              <a:srgbClr val="EEFFBF"/>
            </a:solidFill>
            <a:ln w="3175">
              <a:solidFill>
                <a:srgbClr val="000000"/>
              </a:solidFill>
              <a:round/>
              <a:headEnd/>
              <a:tailEnd/>
            </a:ln>
          </p:spPr>
          <p:txBody>
            <a:bodyPr/>
            <a:lstStyle/>
            <a:p>
              <a:endParaRPr lang="en-US"/>
            </a:p>
          </p:txBody>
        </p:sp>
        <p:sp>
          <p:nvSpPr>
            <p:cNvPr id="13320" name="Rectangle 8"/>
            <p:cNvSpPr>
              <a:spLocks noChangeArrowheads="1"/>
            </p:cNvSpPr>
            <p:nvPr/>
          </p:nvSpPr>
          <p:spPr bwMode="auto">
            <a:xfrm rot="5400000">
              <a:off x="5373171" y="2948644"/>
              <a:ext cx="283608"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ALU</a:t>
              </a:r>
              <a:endParaRPr lang="en-US" altLang="x-none" sz="1400" b="1"/>
            </a:p>
          </p:txBody>
        </p:sp>
        <p:sp>
          <p:nvSpPr>
            <p:cNvPr id="13321" name="Freeform 9"/>
            <p:cNvSpPr>
              <a:spLocks/>
            </p:cNvSpPr>
            <p:nvPr/>
          </p:nvSpPr>
          <p:spPr bwMode="auto">
            <a:xfrm>
              <a:off x="4354513" y="3060700"/>
              <a:ext cx="423862" cy="1062038"/>
            </a:xfrm>
            <a:custGeom>
              <a:avLst/>
              <a:gdLst>
                <a:gd name="T0" fmla="*/ 0 w 267"/>
                <a:gd name="T1" fmla="*/ 2147483647 h 669"/>
                <a:gd name="T2" fmla="*/ 2147483647 w 267"/>
                <a:gd name="T3" fmla="*/ 2147483647 h 669"/>
                <a:gd name="T4" fmla="*/ 0 w 267"/>
                <a:gd name="T5" fmla="*/ 0 h 669"/>
                <a:gd name="T6" fmla="*/ 0 w 267"/>
                <a:gd name="T7" fmla="*/ 2147483647 h 669"/>
                <a:gd name="T8" fmla="*/ 0 60000 65536"/>
                <a:gd name="T9" fmla="*/ 0 60000 65536"/>
                <a:gd name="T10" fmla="*/ 0 60000 65536"/>
                <a:gd name="T11" fmla="*/ 0 60000 65536"/>
                <a:gd name="T12" fmla="*/ 0 w 267"/>
                <a:gd name="T13" fmla="*/ 0 h 669"/>
                <a:gd name="T14" fmla="*/ 267 w 267"/>
                <a:gd name="T15" fmla="*/ 669 h 669"/>
              </a:gdLst>
              <a:ahLst/>
              <a:cxnLst>
                <a:cxn ang="T8">
                  <a:pos x="T0" y="T1"/>
                </a:cxn>
                <a:cxn ang="T9">
                  <a:pos x="T2" y="T3"/>
                </a:cxn>
                <a:cxn ang="T10">
                  <a:pos x="T4" y="T5"/>
                </a:cxn>
                <a:cxn ang="T11">
                  <a:pos x="T6" y="T7"/>
                </a:cxn>
              </a:cxnLst>
              <a:rect l="T12" t="T13" r="T14" b="T15"/>
              <a:pathLst>
                <a:path w="267" h="669">
                  <a:moveTo>
                    <a:pt x="0" y="669"/>
                  </a:moveTo>
                  <a:lnTo>
                    <a:pt x="267" y="335"/>
                  </a:lnTo>
                  <a:lnTo>
                    <a:pt x="0" y="0"/>
                  </a:lnTo>
                  <a:lnTo>
                    <a:pt x="0" y="669"/>
                  </a:lnTo>
                  <a:close/>
                </a:path>
              </a:pathLst>
            </a:custGeom>
            <a:solidFill>
              <a:srgbClr val="E6E6E6"/>
            </a:solidFill>
            <a:ln w="3175">
              <a:solidFill>
                <a:srgbClr val="000000"/>
              </a:solidFill>
              <a:round/>
              <a:headEnd/>
              <a:tailEnd/>
            </a:ln>
          </p:spPr>
          <p:txBody>
            <a:bodyPr/>
            <a:lstStyle/>
            <a:p>
              <a:endParaRPr lang="en-US"/>
            </a:p>
          </p:txBody>
        </p:sp>
        <p:sp>
          <p:nvSpPr>
            <p:cNvPr id="13322" name="Rectangle 10"/>
            <p:cNvSpPr>
              <a:spLocks noChangeArrowheads="1"/>
            </p:cNvSpPr>
            <p:nvPr/>
          </p:nvSpPr>
          <p:spPr bwMode="auto">
            <a:xfrm rot="5400000">
              <a:off x="4359361" y="3516174"/>
              <a:ext cx="260180" cy="1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solidFill>
                    <a:srgbClr val="000000"/>
                  </a:solidFill>
                </a:rPr>
                <a:t>Mux</a:t>
              </a:r>
              <a:endParaRPr lang="en-US" altLang="x-none" sz="1400" b="1"/>
            </a:p>
          </p:txBody>
        </p:sp>
        <p:sp>
          <p:nvSpPr>
            <p:cNvPr id="13323" name="Rectangle 11"/>
            <p:cNvSpPr>
              <a:spLocks noChangeArrowheads="1"/>
            </p:cNvSpPr>
            <p:nvPr/>
          </p:nvSpPr>
          <p:spPr bwMode="auto">
            <a:xfrm>
              <a:off x="4897438" y="2193925"/>
              <a:ext cx="338137"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4" name="Rectangle 12"/>
            <p:cNvSpPr>
              <a:spLocks noChangeArrowheads="1"/>
            </p:cNvSpPr>
            <p:nvPr/>
          </p:nvSpPr>
          <p:spPr bwMode="auto">
            <a:xfrm>
              <a:off x="4957763" y="21494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D</a:t>
              </a:r>
              <a:endParaRPr lang="en-US" altLang="x-none" sz="1400" b="1"/>
            </a:p>
          </p:txBody>
        </p:sp>
        <p:sp>
          <p:nvSpPr>
            <p:cNvPr id="13325" name="Rectangle 13"/>
            <p:cNvSpPr>
              <a:spLocks noChangeArrowheads="1"/>
            </p:cNvSpPr>
            <p:nvPr/>
          </p:nvSpPr>
          <p:spPr bwMode="auto">
            <a:xfrm>
              <a:off x="5848350" y="2773363"/>
              <a:ext cx="223089"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rPr>
                <a:t>out</a:t>
              </a:r>
            </a:p>
          </p:txBody>
        </p:sp>
        <p:sp>
          <p:nvSpPr>
            <p:cNvPr id="13326" name="Rectangle 14"/>
            <p:cNvSpPr>
              <a:spLocks noChangeArrowheads="1"/>
            </p:cNvSpPr>
            <p:nvPr/>
          </p:nvSpPr>
          <p:spPr bwMode="auto">
            <a:xfrm>
              <a:off x="4845050" y="3370263"/>
              <a:ext cx="407988"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27" name="Rectangle 15"/>
            <p:cNvSpPr>
              <a:spLocks noChangeArrowheads="1"/>
            </p:cNvSpPr>
            <p:nvPr/>
          </p:nvSpPr>
          <p:spPr bwMode="auto">
            <a:xfrm>
              <a:off x="4857750" y="3352800"/>
              <a:ext cx="26435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A/M</a:t>
              </a:r>
            </a:p>
          </p:txBody>
        </p:sp>
        <p:sp>
          <p:nvSpPr>
            <p:cNvPr id="13328" name="Rectangle 16"/>
            <p:cNvSpPr>
              <a:spLocks noChangeArrowheads="1"/>
            </p:cNvSpPr>
            <p:nvPr/>
          </p:nvSpPr>
          <p:spPr bwMode="auto">
            <a:xfrm>
              <a:off x="4476750" y="2667000"/>
              <a:ext cx="79951"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a</a:t>
              </a:r>
            </a:p>
          </p:txBody>
        </p:sp>
        <p:sp>
          <p:nvSpPr>
            <p:cNvPr id="13329" name="Rectangle 17"/>
            <p:cNvSpPr>
              <a:spLocks noChangeArrowheads="1"/>
            </p:cNvSpPr>
            <p:nvPr/>
          </p:nvSpPr>
          <p:spPr bwMode="auto">
            <a:xfrm>
              <a:off x="3943350" y="2211388"/>
              <a:ext cx="852488" cy="339725"/>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0" name="Rectangle 18"/>
            <p:cNvSpPr>
              <a:spLocks noChangeArrowheads="1"/>
            </p:cNvSpPr>
            <p:nvPr/>
          </p:nvSpPr>
          <p:spPr bwMode="auto">
            <a:xfrm>
              <a:off x="3987800" y="2281238"/>
              <a:ext cx="582866"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D register</a:t>
              </a:r>
              <a:endParaRPr lang="en-US" altLang="x-none" b="1"/>
            </a:p>
          </p:txBody>
        </p:sp>
        <p:sp>
          <p:nvSpPr>
            <p:cNvPr id="13331" name="Rectangle 20"/>
            <p:cNvSpPr>
              <a:spLocks noChangeArrowheads="1"/>
            </p:cNvSpPr>
            <p:nvPr/>
          </p:nvSpPr>
          <p:spPr bwMode="auto">
            <a:xfrm>
              <a:off x="2800350" y="3011488"/>
              <a:ext cx="914400" cy="341312"/>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2" name="Rectangle 21"/>
            <p:cNvSpPr>
              <a:spLocks noChangeArrowheads="1"/>
            </p:cNvSpPr>
            <p:nvPr/>
          </p:nvSpPr>
          <p:spPr bwMode="auto">
            <a:xfrm>
              <a:off x="2930525" y="3078163"/>
              <a:ext cx="567754" cy="15388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300">
                  <a:solidFill>
                    <a:srgbClr val="000000"/>
                  </a:solidFill>
                </a:rPr>
                <a:t>A register</a:t>
              </a:r>
              <a:endParaRPr lang="en-US" altLang="x-none" b="1"/>
            </a:p>
          </p:txBody>
        </p:sp>
        <p:sp>
          <p:nvSpPr>
            <p:cNvPr id="13333" name="Rectangle 23"/>
            <p:cNvSpPr>
              <a:spLocks noChangeArrowheads="1"/>
            </p:cNvSpPr>
            <p:nvPr/>
          </p:nvSpPr>
          <p:spPr bwMode="auto">
            <a:xfrm>
              <a:off x="3979863" y="3046413"/>
              <a:ext cx="238125" cy="1698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4" name="Rectangle 24"/>
            <p:cNvSpPr>
              <a:spLocks noChangeArrowheads="1"/>
            </p:cNvSpPr>
            <p:nvPr/>
          </p:nvSpPr>
          <p:spPr bwMode="auto">
            <a:xfrm>
              <a:off x="3943350" y="2987675"/>
              <a:ext cx="104452"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A</a:t>
              </a:r>
            </a:p>
          </p:txBody>
        </p:sp>
        <p:sp>
          <p:nvSpPr>
            <p:cNvPr id="13335" name="Rectangle 25"/>
            <p:cNvSpPr>
              <a:spLocks noChangeArrowheads="1"/>
            </p:cNvSpPr>
            <p:nvPr/>
          </p:nvSpPr>
          <p:spPr bwMode="auto">
            <a:xfrm>
              <a:off x="3886200" y="3762375"/>
              <a:ext cx="239713"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36" name="Rectangle 26"/>
            <p:cNvSpPr>
              <a:spLocks noChangeArrowheads="1"/>
            </p:cNvSpPr>
            <p:nvPr/>
          </p:nvSpPr>
          <p:spPr bwMode="auto">
            <a:xfrm>
              <a:off x="3946525" y="3733800"/>
              <a:ext cx="119927"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000000"/>
                  </a:solidFill>
                </a:rPr>
                <a:t>M</a:t>
              </a:r>
            </a:p>
          </p:txBody>
        </p:sp>
        <p:sp>
          <p:nvSpPr>
            <p:cNvPr id="13337" name="Rectangle 27"/>
            <p:cNvSpPr>
              <a:spLocks noChangeArrowheads="1"/>
            </p:cNvSpPr>
            <p:nvPr/>
          </p:nvSpPr>
          <p:spPr bwMode="auto">
            <a:xfrm>
              <a:off x="4933950" y="1600200"/>
              <a:ext cx="728583" cy="1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b="1">
                  <a:solidFill>
                    <a:srgbClr val="990000"/>
                  </a:solidFill>
                  <a:ea typeface="Arial" charset="0"/>
                  <a:cs typeface="Arial" charset="0"/>
                </a:rPr>
                <a:t>c1,c2,</a:t>
              </a:r>
              <a:r>
                <a:rPr lang="en-US" altLang="x-none" sz="800" b="1">
                  <a:solidFill>
                    <a:srgbClr val="990000"/>
                  </a:solidFill>
                  <a:ea typeface="Arial" charset="0"/>
                  <a:cs typeface="Arial" charset="0"/>
                </a:rPr>
                <a:t> … </a:t>
              </a:r>
              <a:r>
                <a:rPr lang="en-US" altLang="x-none" sz="1400" b="1">
                  <a:solidFill>
                    <a:srgbClr val="990000"/>
                  </a:solidFill>
                  <a:ea typeface="Arial" charset="0"/>
                  <a:cs typeface="Arial" charset="0"/>
                </a:rPr>
                <a:t>,c6</a:t>
              </a:r>
            </a:p>
          </p:txBody>
        </p:sp>
        <p:sp>
          <p:nvSpPr>
            <p:cNvPr id="13338" name="Line 28"/>
            <p:cNvSpPr>
              <a:spLocks noChangeShapeType="1"/>
            </p:cNvSpPr>
            <p:nvPr/>
          </p:nvSpPr>
          <p:spPr bwMode="auto">
            <a:xfrm flipH="1">
              <a:off x="5543550" y="1828800"/>
              <a:ext cx="0" cy="4572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9" name="Rectangle 29"/>
            <p:cNvSpPr>
              <a:spLocks noChangeArrowheads="1"/>
            </p:cNvSpPr>
            <p:nvPr/>
          </p:nvSpPr>
          <p:spPr bwMode="auto">
            <a:xfrm>
              <a:off x="2800350" y="3581400"/>
              <a:ext cx="914400" cy="1066800"/>
            </a:xfrm>
            <a:prstGeom prst="rect">
              <a:avLst/>
            </a:prstGeom>
            <a:solidFill>
              <a:srgbClr val="CCFFCC"/>
            </a:solidFill>
            <a:ln w="3175">
              <a:solidFill>
                <a:srgbClr val="000000"/>
              </a:solidFill>
              <a:miter lim="800000"/>
              <a:headEnd/>
              <a:tailEnd/>
            </a:ln>
          </p:spPr>
          <p:txBody>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endParaRPr lang="en-US" altLang="x-none"/>
            </a:p>
          </p:txBody>
        </p:sp>
        <p:sp>
          <p:nvSpPr>
            <p:cNvPr id="13340" name="Rectangle 30"/>
            <p:cNvSpPr>
              <a:spLocks noChangeArrowheads="1"/>
            </p:cNvSpPr>
            <p:nvPr/>
          </p:nvSpPr>
          <p:spPr bwMode="auto">
            <a:xfrm>
              <a:off x="2952750" y="3705225"/>
              <a:ext cx="642938" cy="61555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400"/>
                <a:t>RAM</a:t>
              </a:r>
              <a:br>
                <a:rPr lang="en-US" altLang="x-none" sz="1400"/>
              </a:br>
              <a:endParaRPr lang="en-US" altLang="x-none" sz="1400"/>
            </a:p>
            <a:p>
              <a:pPr algn="l"/>
              <a:r>
                <a:rPr lang="en-US" altLang="x-none" sz="1200"/>
                <a:t>(selected register)</a:t>
              </a:r>
            </a:p>
          </p:txBody>
        </p:sp>
        <p:sp>
          <p:nvSpPr>
            <p:cNvPr id="13341" name="Line 33"/>
            <p:cNvSpPr>
              <a:spLocks noChangeShapeType="1"/>
            </p:cNvSpPr>
            <p:nvPr/>
          </p:nvSpPr>
          <p:spPr bwMode="auto">
            <a:xfrm>
              <a:off x="4762500" y="3581400"/>
              <a:ext cx="552450" cy="1588"/>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2" name="Line 34"/>
            <p:cNvSpPr>
              <a:spLocks noChangeShapeType="1"/>
            </p:cNvSpPr>
            <p:nvPr/>
          </p:nvSpPr>
          <p:spPr bwMode="auto">
            <a:xfrm flipH="1">
              <a:off x="4552950" y="2895600"/>
              <a:ext cx="0" cy="38100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36"/>
            <p:cNvSpPr>
              <a:spLocks noChangeShapeType="1"/>
            </p:cNvSpPr>
            <p:nvPr/>
          </p:nvSpPr>
          <p:spPr bwMode="auto">
            <a:xfrm>
              <a:off x="3714750" y="3962400"/>
              <a:ext cx="609600" cy="0"/>
            </a:xfrm>
            <a:prstGeom prst="line">
              <a:avLst/>
            </a:prstGeom>
            <a:noFill/>
            <a:ln w="31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3344" name="Elbow Connector 2"/>
            <p:cNvCxnSpPr>
              <a:cxnSpLocks noChangeShapeType="1"/>
            </p:cNvCxnSpPr>
            <p:nvPr/>
          </p:nvCxnSpPr>
          <p:spPr bwMode="auto">
            <a:xfrm rot="-5400000" flipH="1" flipV="1">
              <a:off x="2493963" y="3335998"/>
              <a:ext cx="1103312" cy="457200"/>
            </a:xfrm>
            <a:prstGeom prst="bentConnector4">
              <a:avLst>
                <a:gd name="adj1" fmla="val -33560"/>
                <a:gd name="adj2" fmla="val 242958"/>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1185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x-none" dirty="0"/>
              <a:t>Perspective</a:t>
            </a:r>
          </a:p>
        </p:txBody>
      </p:sp>
      <p:sp>
        <p:nvSpPr>
          <p:cNvPr id="14339" name="Rectangle 3"/>
          <p:cNvSpPr>
            <a:spLocks noGrp="1" noChangeArrowheads="1"/>
          </p:cNvSpPr>
          <p:nvPr>
            <p:ph type="body" idx="1"/>
          </p:nvPr>
        </p:nvSpPr>
        <p:spPr/>
        <p:txBody>
          <a:bodyPr>
            <a:normAutofit fontScale="92500" lnSpcReduction="10000"/>
          </a:bodyPr>
          <a:lstStyle/>
          <a:p>
            <a:pPr>
              <a:spcBef>
                <a:spcPct val="100000"/>
              </a:spcBef>
            </a:pPr>
            <a:r>
              <a:rPr lang="en-US" altLang="x-none" dirty="0"/>
              <a:t>Combinational logic</a:t>
            </a:r>
          </a:p>
          <a:p>
            <a:pPr>
              <a:spcBef>
                <a:spcPct val="100000"/>
              </a:spcBef>
            </a:pPr>
            <a:r>
              <a:rPr lang="en-US" altLang="x-none" dirty="0"/>
              <a:t>Our adder design is very basic: no parallelism</a:t>
            </a:r>
          </a:p>
          <a:p>
            <a:pPr>
              <a:spcBef>
                <a:spcPct val="100000"/>
              </a:spcBef>
            </a:pPr>
            <a:r>
              <a:rPr lang="en-US" altLang="x-none" dirty="0"/>
              <a:t>It pays to optimize adders</a:t>
            </a:r>
          </a:p>
          <a:p>
            <a:pPr>
              <a:spcBef>
                <a:spcPct val="100000"/>
              </a:spcBef>
            </a:pPr>
            <a:r>
              <a:rPr lang="en-US" altLang="x-none" dirty="0"/>
              <a:t>Our ALU is also very basic: no multiplication, no division</a:t>
            </a:r>
          </a:p>
          <a:p>
            <a:pPr>
              <a:spcBef>
                <a:spcPct val="100000"/>
              </a:spcBef>
            </a:pPr>
            <a:r>
              <a:rPr lang="en-US" altLang="x-none" dirty="0"/>
              <a:t>Where is the seat of more advanced math operations?</a:t>
            </a:r>
            <a:br>
              <a:rPr lang="en-US" altLang="x-none" dirty="0"/>
            </a:br>
            <a:r>
              <a:rPr lang="en-US" altLang="x-none" dirty="0"/>
              <a:t>a typical hardware/software tradeoff.</a:t>
            </a:r>
          </a:p>
        </p:txBody>
      </p:sp>
    </p:spTree>
    <p:extLst>
      <p:ext uri="{BB962C8B-B14F-4D97-AF65-F5344CB8AC3E}">
        <p14:creationId xmlns:p14="http://schemas.microsoft.com/office/powerpoint/2010/main" val="2448487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1672881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10152406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Gödel Numbering</a:t>
            </a:r>
            <a:endParaRPr lang="en-US" altLang="x-none" sz="1600" dirty="0"/>
          </a:p>
        </p:txBody>
      </p:sp>
      <p:sp>
        <p:nvSpPr>
          <p:cNvPr id="221187" name="Rectangle 3"/>
          <p:cNvSpPr>
            <a:spLocks noGrp="1" noChangeArrowheads="1"/>
          </p:cNvSpPr>
          <p:nvPr>
            <p:ph type="body" sz="half" idx="1"/>
          </p:nvPr>
        </p:nvSpPr>
        <p:spPr>
          <a:xfrm>
            <a:off x="664481" y="3879756"/>
            <a:ext cx="11222719" cy="2221242"/>
          </a:xfrm>
        </p:spPr>
        <p:txBody>
          <a:bodyPr>
            <a:noAutofit/>
          </a:bodyPr>
          <a:lstStyle/>
          <a:p>
            <a:r>
              <a:rPr lang="en-US" altLang="x-none" sz="2800" dirty="0"/>
              <a:t>In mathematical logic, a Gödel numbering is a function that assigns to each symbol and well-formed formula of some formal language a unique natural number, called its Gödel number. The concept was used by Kurt Gödel for the proof of his incompleteness theorems. (Gödel 1931)</a:t>
            </a:r>
          </a:p>
          <a:p>
            <a:pPr lvl="1"/>
            <a:r>
              <a:rPr lang="en-US" altLang="x-none" sz="2400" dirty="0"/>
              <a:t>https://</a:t>
            </a:r>
            <a:r>
              <a:rPr lang="en-US" altLang="x-none" sz="2400" dirty="0" err="1"/>
              <a:t>en.wikipedia.org</a:t>
            </a:r>
            <a:r>
              <a:rPr lang="en-US" altLang="x-none" sz="2400" dirty="0"/>
              <a:t>/wiki/G%C3%B6del_numbering#CITEREFG.C3.B6del1931</a:t>
            </a:r>
          </a:p>
        </p:txBody>
      </p:sp>
      <p:pic>
        <p:nvPicPr>
          <p:cNvPr id="4" name="Picture 3"/>
          <p:cNvPicPr>
            <a:picLocks noChangeAspect="1"/>
          </p:cNvPicPr>
          <p:nvPr/>
        </p:nvPicPr>
        <p:blipFill>
          <a:blip r:embed="rId3"/>
          <a:stretch>
            <a:fillRect/>
          </a:stretch>
        </p:blipFill>
        <p:spPr>
          <a:xfrm>
            <a:off x="5035182" y="609600"/>
            <a:ext cx="2020036" cy="2572687"/>
          </a:xfrm>
          <a:prstGeom prst="rect">
            <a:avLst/>
          </a:prstGeom>
        </p:spPr>
      </p:pic>
      <p:sp>
        <p:nvSpPr>
          <p:cNvPr id="5" name="TextBox 4"/>
          <p:cNvSpPr txBox="1"/>
          <p:nvPr/>
        </p:nvSpPr>
        <p:spPr>
          <a:xfrm>
            <a:off x="4276254" y="3346355"/>
            <a:ext cx="3537892" cy="369332"/>
          </a:xfrm>
          <a:prstGeom prst="rect">
            <a:avLst/>
          </a:prstGeom>
          <a:noFill/>
        </p:spPr>
        <p:txBody>
          <a:bodyPr wrap="none" rtlCol="0">
            <a:spAutoFit/>
          </a:bodyPr>
          <a:lstStyle/>
          <a:p>
            <a:r>
              <a:rPr lang="en-US" dirty="0"/>
              <a:t>Kurt </a:t>
            </a:r>
            <a:r>
              <a:rPr lang="en-US" altLang="x-none" dirty="0"/>
              <a:t>Gödel’s picture from Wikipedia</a:t>
            </a:r>
            <a:endParaRPr lang="en-US" dirty="0"/>
          </a:p>
        </p:txBody>
      </p:sp>
    </p:spTree>
    <p:extLst>
      <p:ext uri="{BB962C8B-B14F-4D97-AF65-F5344CB8AC3E}">
        <p14:creationId xmlns:p14="http://schemas.microsoft.com/office/powerpoint/2010/main" val="2973798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Cellular Automata</a:t>
            </a:r>
            <a:endParaRPr lang="en-US" altLang="x-none" sz="1600" dirty="0"/>
          </a:p>
        </p:txBody>
      </p:sp>
      <p:sp>
        <p:nvSpPr>
          <p:cNvPr id="221187" name="Rectangle 3"/>
          <p:cNvSpPr>
            <a:spLocks noGrp="1" noChangeArrowheads="1"/>
          </p:cNvSpPr>
          <p:nvPr>
            <p:ph type="body" sz="half" idx="1"/>
          </p:nvPr>
        </p:nvSpPr>
        <p:spPr>
          <a:xfrm>
            <a:off x="664481" y="3879756"/>
            <a:ext cx="11222719" cy="2877486"/>
          </a:xfrm>
        </p:spPr>
        <p:txBody>
          <a:bodyPr>
            <a:noAutofit/>
          </a:bodyPr>
          <a:lstStyle/>
          <a:p>
            <a:r>
              <a:rPr lang="en-US" altLang="x-none" sz="2800" dirty="0"/>
              <a:t>A cellular automaton (pl. cellular automata, abbrev. CA) is a discrete model studied in computability theory, mathematics, physics, complexity science, theoretical biology and microstructure modeling. Cellular automata are also called cellular spaces, tessellation automata, homogeneous structures, cellular structures, tessellation structures, and iterative arrays.</a:t>
            </a:r>
          </a:p>
          <a:p>
            <a:pPr lvl="1"/>
            <a:r>
              <a:rPr lang="en-US" altLang="x-none" sz="2400" dirty="0"/>
              <a:t>https://</a:t>
            </a:r>
            <a:r>
              <a:rPr lang="en-US" altLang="x-none" sz="2400" dirty="0" err="1"/>
              <a:t>en.wikipedia.org</a:t>
            </a:r>
            <a:r>
              <a:rPr lang="en-US" altLang="x-none" sz="2400" dirty="0"/>
              <a:t>/wiki/</a:t>
            </a:r>
            <a:r>
              <a:rPr lang="en-US" altLang="x-none" sz="2400" dirty="0" err="1"/>
              <a:t>Cellular_automaton</a:t>
            </a:r>
            <a:endParaRPr lang="en-US" altLang="x-none" sz="2400" dirty="0"/>
          </a:p>
        </p:txBody>
      </p:sp>
      <p:sp>
        <p:nvSpPr>
          <p:cNvPr id="5" name="TextBox 4"/>
          <p:cNvSpPr txBox="1"/>
          <p:nvPr/>
        </p:nvSpPr>
        <p:spPr>
          <a:xfrm>
            <a:off x="8674810" y="2801279"/>
            <a:ext cx="2345194" cy="646331"/>
          </a:xfrm>
          <a:prstGeom prst="rect">
            <a:avLst/>
          </a:prstGeom>
          <a:noFill/>
        </p:spPr>
        <p:txBody>
          <a:bodyPr wrap="none" rtlCol="0">
            <a:spAutoFit/>
          </a:bodyPr>
          <a:lstStyle/>
          <a:p>
            <a:pPr algn="ctr"/>
            <a:r>
              <a:rPr lang="en-US" altLang="x-none"/>
              <a:t>John Horton  </a:t>
            </a:r>
            <a:r>
              <a:rPr lang="en-US" altLang="x-none" dirty="0"/>
              <a:t>Conway </a:t>
            </a:r>
          </a:p>
          <a:p>
            <a:pPr algn="ctr"/>
            <a:r>
              <a:rPr lang="en-US" altLang="x-none" dirty="0"/>
              <a:t>Picture from Wikipedia</a:t>
            </a:r>
            <a:endParaRPr lang="en-US" dirty="0"/>
          </a:p>
        </p:txBody>
      </p:sp>
      <p:pic>
        <p:nvPicPr>
          <p:cNvPr id="2" name="Picture 1"/>
          <p:cNvPicPr>
            <a:picLocks noChangeAspect="1"/>
          </p:cNvPicPr>
          <p:nvPr/>
        </p:nvPicPr>
        <p:blipFill>
          <a:blip r:embed="rId3"/>
          <a:stretch>
            <a:fillRect/>
          </a:stretch>
        </p:blipFill>
        <p:spPr>
          <a:xfrm>
            <a:off x="4276254" y="978321"/>
            <a:ext cx="3175000" cy="2286000"/>
          </a:xfrm>
          <a:prstGeom prst="rect">
            <a:avLst/>
          </a:prstGeom>
        </p:spPr>
      </p:pic>
      <p:pic>
        <p:nvPicPr>
          <p:cNvPr id="3" name="Picture 2"/>
          <p:cNvPicPr>
            <a:picLocks noChangeAspect="1"/>
          </p:cNvPicPr>
          <p:nvPr/>
        </p:nvPicPr>
        <p:blipFill>
          <a:blip r:embed="rId4"/>
          <a:stretch>
            <a:fillRect/>
          </a:stretch>
        </p:blipFill>
        <p:spPr>
          <a:xfrm>
            <a:off x="8571281" y="604505"/>
            <a:ext cx="2552253" cy="2128811"/>
          </a:xfrm>
          <a:prstGeom prst="rect">
            <a:avLst/>
          </a:prstGeom>
        </p:spPr>
      </p:pic>
      <p:sp>
        <p:nvSpPr>
          <p:cNvPr id="8" name="TextBox 7"/>
          <p:cNvSpPr txBox="1"/>
          <p:nvPr/>
        </p:nvSpPr>
        <p:spPr>
          <a:xfrm>
            <a:off x="4428654" y="3498755"/>
            <a:ext cx="4224170" cy="369332"/>
          </a:xfrm>
          <a:prstGeom prst="rect">
            <a:avLst/>
          </a:prstGeom>
          <a:noFill/>
        </p:spPr>
        <p:txBody>
          <a:bodyPr wrap="none" rtlCol="0">
            <a:spAutoFit/>
          </a:bodyPr>
          <a:lstStyle/>
          <a:p>
            <a:r>
              <a:rPr lang="en-US" altLang="x-none" dirty="0"/>
              <a:t>Cellular Automaton picture from Wikipedia</a:t>
            </a:r>
            <a:endParaRPr lang="en-US" dirty="0"/>
          </a:p>
        </p:txBody>
      </p:sp>
    </p:spTree>
    <p:extLst>
      <p:ext uri="{BB962C8B-B14F-4D97-AF65-F5344CB8AC3E}">
        <p14:creationId xmlns:p14="http://schemas.microsoft.com/office/powerpoint/2010/main" val="301756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4</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pPr algn="ctr"/>
            <a:r>
              <a:rPr lang="en-US" sz="3200" b="1" dirty="0"/>
              <a:t>A CPU With Just One Instruction!!!</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0"/>
              </a:spcBef>
            </a:pPr>
            <a:r>
              <a:rPr lang="en-US" altLang="zh-CN" sz="2000" dirty="0">
                <a:latin typeface="Comic Sans MS" panose="030F0702030302020204" pitchFamily="66" charset="0"/>
              </a:rPr>
              <a:t>Gary Explains: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a:t>
            </a:r>
            <a:r>
              <a:rPr lang="en-US" altLang="zh-CN" sz="2000" dirty="0" err="1">
                <a:latin typeface="Comic Sans MS" panose="030F0702030302020204" pitchFamily="66" charset="0"/>
                <a:hlinkClick r:id="rId3"/>
              </a:rPr>
              <a:t>jRZDnetjGuo</a:t>
            </a:r>
            <a:endParaRPr lang="en-US" altLang="zh-CN" sz="2000" dirty="0">
              <a:latin typeface="Comic Sans MS" panose="030F0702030302020204" pitchFamily="66" charset="0"/>
            </a:endParaRPr>
          </a:p>
        </p:txBody>
      </p:sp>
      <p:pic>
        <p:nvPicPr>
          <p:cNvPr id="4" name="Picture 3">
            <a:hlinkClick r:id="rId3"/>
            <a:extLst>
              <a:ext uri="{FF2B5EF4-FFF2-40B4-BE49-F238E27FC236}">
                <a16:creationId xmlns:a16="http://schemas.microsoft.com/office/drawing/2014/main" id="{4C1B587C-CBB5-C94E-A7CA-60C06E48F71B}"/>
              </a:ext>
            </a:extLst>
          </p:cNvPr>
          <p:cNvPicPr>
            <a:picLocks noChangeAspect="1"/>
          </p:cNvPicPr>
          <p:nvPr/>
        </p:nvPicPr>
        <p:blipFill>
          <a:blip r:embed="rId4"/>
          <a:stretch>
            <a:fillRect/>
          </a:stretch>
        </p:blipFill>
        <p:spPr>
          <a:xfrm>
            <a:off x="1644043" y="1499703"/>
            <a:ext cx="9437311" cy="4954348"/>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5"/>
          <a:stretch>
            <a:fillRect/>
          </a:stretch>
        </p:blipFill>
        <p:spPr>
          <a:xfrm>
            <a:off x="8995979" y="1155902"/>
            <a:ext cx="2445743" cy="2286442"/>
          </a:xfrm>
          <a:prstGeom prst="rect">
            <a:avLst/>
          </a:prstGeom>
        </p:spPr>
      </p:pic>
    </p:spTree>
    <p:extLst>
      <p:ext uri="{BB962C8B-B14F-4D97-AF65-F5344CB8AC3E}">
        <p14:creationId xmlns:p14="http://schemas.microsoft.com/office/powerpoint/2010/main" val="3936226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75794" y="465574"/>
            <a:ext cx="10769074" cy="461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灯片编号占位符 1"/>
          <p:cNvSpPr>
            <a:spLocks noGrp="1"/>
          </p:cNvSpPr>
          <p:nvPr>
            <p:ph type="sldNum" sz="quarter" idx="12"/>
          </p:nvPr>
        </p:nvSpPr>
        <p:spPr>
          <a:xfrm>
            <a:off x="8984901" y="5868957"/>
            <a:ext cx="2743200" cy="365125"/>
          </a:xfrm>
        </p:spPr>
        <p:txBody>
          <a:bodyPr vert="horz" lIns="91440" tIns="45720" rIns="91440" bIns="45720" rtlCol="0" anchor="ctr"/>
          <a:lstStyle/>
          <a:p>
            <a:fld id="{34F1E86F-CBF7-4DF7-824A-AB405C555AAE}" type="slidenum">
              <a:rPr lang="zh-CN" altLang="en-US" sz="3200">
                <a:solidFill>
                  <a:schemeClr val="bg1"/>
                </a:solidFill>
              </a:rPr>
              <a:pPr/>
              <a:t>40</a:t>
            </a:fld>
            <a:endParaRPr lang="zh-CN" altLang="en-US" sz="3200" dirty="0">
              <a:solidFill>
                <a:schemeClr val="bg1"/>
              </a:solidFill>
            </a:endParaRPr>
          </a:p>
        </p:txBody>
      </p:sp>
      <p:sp>
        <p:nvSpPr>
          <p:cNvPr id="20" name="文本框 19"/>
          <p:cNvSpPr txBox="1"/>
          <p:nvPr/>
        </p:nvSpPr>
        <p:spPr>
          <a:xfrm>
            <a:off x="1015998" y="403949"/>
            <a:ext cx="10828870" cy="584775"/>
          </a:xfrm>
          <a:prstGeom prst="rect">
            <a:avLst/>
          </a:prstGeom>
          <a:noFill/>
        </p:spPr>
        <p:txBody>
          <a:bodyPr wrap="square" rtlCol="0">
            <a:spAutoFit/>
          </a:bodyPr>
          <a:lstStyle/>
          <a:p>
            <a:r>
              <a:rPr lang="en-US" altLang="zh-CN" sz="3200" dirty="0">
                <a:latin typeface="Arial" panose="020B0604020202020204" pitchFamily="34" charset="0"/>
              </a:rPr>
              <a:t>Application level: Go (by: José Luis Gómez-Muñoz)</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Picture 2"/>
          <p:cNvPicPr>
            <a:picLocks noChangeAspect="1"/>
          </p:cNvPicPr>
          <p:nvPr/>
        </p:nvPicPr>
        <p:blipFill>
          <a:blip r:embed="rId3"/>
          <a:stretch>
            <a:fillRect/>
          </a:stretch>
        </p:blipFill>
        <p:spPr>
          <a:xfrm>
            <a:off x="801370" y="1301486"/>
            <a:ext cx="5137970" cy="4941518"/>
          </a:xfrm>
          <a:prstGeom prst="rect">
            <a:avLst/>
          </a:prstGeom>
        </p:spPr>
      </p:pic>
      <p:pic>
        <p:nvPicPr>
          <p:cNvPr id="5" name="Picture 4"/>
          <p:cNvPicPr>
            <a:picLocks noChangeAspect="1"/>
          </p:cNvPicPr>
          <p:nvPr/>
        </p:nvPicPr>
        <p:blipFill>
          <a:blip r:embed="rId4"/>
          <a:stretch>
            <a:fillRect/>
          </a:stretch>
        </p:blipFill>
        <p:spPr>
          <a:xfrm>
            <a:off x="6132394" y="1387925"/>
            <a:ext cx="5712474" cy="4089748"/>
          </a:xfrm>
          <a:prstGeom prst="rect">
            <a:avLst/>
          </a:prstGeom>
        </p:spPr>
      </p:pic>
    </p:spTree>
    <p:extLst>
      <p:ext uri="{BB962C8B-B14F-4D97-AF65-F5344CB8AC3E}">
        <p14:creationId xmlns:p14="http://schemas.microsoft.com/office/powerpoint/2010/main" val="1730258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838200" y="1163167"/>
            <a:ext cx="10515600" cy="5694833"/>
          </a:xfrm>
        </p:spPr>
        <p:txBody>
          <a:bodyPr>
            <a:noAutofit/>
          </a:bodyPr>
          <a:lstStyle/>
          <a:p>
            <a:pPr marL="514350" indent="-514350">
              <a:lnSpc>
                <a:spcPct val="110000"/>
              </a:lnSpc>
              <a:buFont typeface="+mj-lt"/>
              <a:buAutoNum type="arabicPeriod"/>
            </a:pPr>
            <a:r>
              <a:rPr lang="en-US" altLang="zh-CN" sz="3200" dirty="0"/>
              <a:t>Your ability in identifying proper reference material</a:t>
            </a:r>
          </a:p>
          <a:p>
            <a:pPr lvl="1">
              <a:lnSpc>
                <a:spcPct val="110000"/>
              </a:lnSpc>
            </a:pPr>
            <a:r>
              <a:rPr lang="en-US" altLang="zh-CN" dirty="0"/>
              <a:t>Learn from the Internet and Public Libraries</a:t>
            </a:r>
          </a:p>
          <a:p>
            <a:pPr lvl="1">
              <a:lnSpc>
                <a:spcPct val="110000"/>
              </a:lnSpc>
            </a:pPr>
            <a:r>
              <a:rPr lang="en-US" altLang="zh-CN" dirty="0"/>
              <a:t>Use relevant data sources and provide argument for its validity</a:t>
            </a:r>
          </a:p>
          <a:p>
            <a:pPr marL="514350" indent="-514350">
              <a:lnSpc>
                <a:spcPct val="110000"/>
              </a:lnSpc>
              <a:buFont typeface="+mj-lt"/>
              <a:buAutoNum type="arabicPeriod"/>
            </a:pPr>
            <a:r>
              <a:rPr lang="en-US" altLang="zh-CN" sz="3200" dirty="0"/>
              <a:t>Your interpretation of content</a:t>
            </a:r>
          </a:p>
          <a:p>
            <a:pPr lvl="1">
              <a:lnSpc>
                <a:spcPct val="110000"/>
              </a:lnSpc>
            </a:pPr>
            <a:r>
              <a:rPr lang="en-US" altLang="zh-CN" dirty="0"/>
              <a:t>Reflected</a:t>
            </a:r>
            <a:r>
              <a:rPr lang="zh-CN" altLang="en-US" dirty="0"/>
              <a:t> </a:t>
            </a:r>
            <a:r>
              <a:rPr lang="en-US" altLang="zh-CN" dirty="0"/>
              <a:t>in your documentation and implementation of the Go System</a:t>
            </a:r>
          </a:p>
          <a:p>
            <a:pPr marL="514350" indent="-514350">
              <a:lnSpc>
                <a:spcPct val="110000"/>
              </a:lnSpc>
              <a:buFont typeface="+mj-lt"/>
              <a:buAutoNum type="arabicPeriod"/>
            </a:pPr>
            <a:r>
              <a:rPr lang="en-US" altLang="zh-CN" sz="3200" dirty="0"/>
              <a:t>Grade Distribution</a:t>
            </a:r>
          </a:p>
          <a:p>
            <a:pPr lvl="1">
              <a:lnSpc>
                <a:spcPct val="110000"/>
              </a:lnSpc>
            </a:pPr>
            <a:r>
              <a:rPr lang="en-US" altLang="zh-CN" dirty="0"/>
              <a:t>20% </a:t>
            </a:r>
            <a:r>
              <a:rPr lang="zh-CN" altLang="en-US" dirty="0"/>
              <a:t>课上参与， </a:t>
            </a:r>
            <a:r>
              <a:rPr lang="en-US" altLang="zh-CN" dirty="0"/>
              <a:t>40%</a:t>
            </a:r>
            <a:r>
              <a:rPr lang="zh-CN" altLang="en-US" dirty="0"/>
              <a:t> 软件作业， </a:t>
            </a:r>
            <a:r>
              <a:rPr lang="en-US" altLang="zh-CN" dirty="0"/>
              <a:t>20% </a:t>
            </a:r>
            <a:r>
              <a:rPr lang="zh-CN" altLang="en-US" dirty="0"/>
              <a:t>学习报告，</a:t>
            </a:r>
            <a:r>
              <a:rPr lang="en-US" altLang="zh-CN" dirty="0"/>
              <a:t>20%</a:t>
            </a:r>
            <a:r>
              <a:rPr lang="zh-CN" altLang="en-US" dirty="0"/>
              <a:t> 教科书。</a:t>
            </a:r>
            <a:endParaRPr lang="en-US" altLang="zh-CN" dirty="0"/>
          </a:p>
        </p:txBody>
      </p:sp>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Grading</a:t>
            </a:r>
            <a:r>
              <a:rPr lang="zh-CN" altLang="en-US" sz="3200" dirty="0">
                <a:solidFill>
                  <a:srgbClr val="FF0000"/>
                </a:solidFill>
                <a:latin typeface="Arial" panose="020B0604020202020204" pitchFamily="34" charset="0"/>
              </a:rPr>
              <a:t> </a:t>
            </a:r>
            <a:r>
              <a:rPr lang="en-US" altLang="zh-CN" sz="3200" dirty="0">
                <a:solidFill>
                  <a:srgbClr val="FF0000"/>
                </a:solidFill>
                <a:latin typeface="Arial" panose="020B0604020202020204" pitchFamily="34" charset="0"/>
              </a:rPr>
              <a:t>Policy</a:t>
            </a:r>
            <a:endParaRPr lang="zh-CN" altLang="en-US"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5798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Languages ~= Models of Computation</a:t>
            </a:r>
            <a:endParaRPr lang="zh-CN" altLang="en-US" kern="0" dirty="0">
              <a:solidFill>
                <a:srgbClr val="3A3A3A"/>
              </a:solidFill>
              <a:latin typeface="黑体" panose="02010609060101010101" pitchFamily="49" charset="-122"/>
              <a:ea typeface="黑体" panose="02010609060101010101" pitchFamily="49" charset="-122"/>
            </a:endParaRPr>
          </a:p>
        </p:txBody>
      </p:sp>
      <p:sp>
        <p:nvSpPr>
          <p:cNvPr id="145410" name="Content Placeholder 2"/>
          <p:cNvSpPr>
            <a:spLocks noGrp="1"/>
          </p:cNvSpPr>
          <p:nvPr>
            <p:ph idx="1"/>
          </p:nvPr>
        </p:nvSpPr>
        <p:spPr>
          <a:xfrm>
            <a:off x="838200" y="1325726"/>
            <a:ext cx="10515600" cy="5694833"/>
          </a:xfrm>
        </p:spPr>
        <p:txBody>
          <a:bodyPr>
            <a:noAutofit/>
          </a:bodyPr>
          <a:lstStyle/>
          <a:p>
            <a:pPr marL="342900" indent="-342900">
              <a:lnSpc>
                <a:spcPct val="110000"/>
              </a:lnSpc>
            </a:pPr>
            <a:r>
              <a:rPr lang="en-US" altLang="zh-CN" sz="2800" dirty="0"/>
              <a:t>The era of Super-Human Intelligence </a:t>
            </a:r>
          </a:p>
          <a:p>
            <a:pPr marL="800100" lvl="1" indent="-342900">
              <a:lnSpc>
                <a:spcPct val="110000"/>
              </a:lnSpc>
            </a:pPr>
            <a:r>
              <a:rPr lang="en-US" altLang="zh-CN" sz="2400" dirty="0"/>
              <a:t>The classification of intelligence is determined by the use of Languages</a:t>
            </a:r>
          </a:p>
          <a:p>
            <a:pPr marL="800100" lvl="1" indent="-342900">
              <a:lnSpc>
                <a:spcPct val="110000"/>
              </a:lnSpc>
            </a:pPr>
            <a:r>
              <a:rPr lang="en-US" altLang="zh-CN" sz="2400" dirty="0"/>
              <a:t>Formal Languages has computable objects: Vocabulary, Grammar, Semantics</a:t>
            </a:r>
          </a:p>
          <a:p>
            <a:pPr marL="342900" indent="-342900">
              <a:lnSpc>
                <a:spcPct val="110000"/>
              </a:lnSpc>
            </a:pPr>
            <a:r>
              <a:rPr lang="en-US" altLang="zh-CN" sz="2800" dirty="0">
                <a:solidFill>
                  <a:srgbClr val="FF0000"/>
                </a:solidFill>
              </a:rPr>
              <a:t>From Logics to Number Systems</a:t>
            </a:r>
            <a:r>
              <a:rPr lang="en-US" altLang="zh-CN" sz="2800" dirty="0"/>
              <a:t>: The Workhorse of Turing Complete Computation: Arithmetic Logic Unit  </a:t>
            </a:r>
          </a:p>
          <a:p>
            <a:pPr marL="342900" indent="-342900">
              <a:lnSpc>
                <a:spcPct val="110000"/>
              </a:lnSpc>
            </a:pPr>
            <a:r>
              <a:rPr lang="en-US" altLang="zh-CN" sz="2800" dirty="0"/>
              <a:t>Memory: The Space-Time Entanglement of Digital Circuitry</a:t>
            </a:r>
          </a:p>
          <a:p>
            <a:pPr marL="342900" indent="-342900">
              <a:lnSpc>
                <a:spcPct val="110000"/>
              </a:lnSpc>
            </a:pPr>
            <a:r>
              <a:rPr lang="en-US" altLang="zh-CN" sz="2800" dirty="0"/>
              <a:t>Composition: The idea behind the assembly language </a:t>
            </a:r>
          </a:p>
          <a:p>
            <a:pPr marL="800100" lvl="1" indent="-342900">
              <a:lnSpc>
                <a:spcPct val="110000"/>
              </a:lnSpc>
            </a:pPr>
            <a:r>
              <a:rPr lang="en-US" altLang="zh-CN" sz="2400" dirty="0"/>
              <a:t>From Binary Notation to Human Mnemonics</a:t>
            </a:r>
          </a:p>
        </p:txBody>
      </p:sp>
      <p:pic>
        <p:nvPicPr>
          <p:cNvPr id="9" name="Picture 8"/>
          <p:cNvPicPr>
            <a:picLocks noChangeAspect="1"/>
          </p:cNvPicPr>
          <p:nvPr/>
        </p:nvPicPr>
        <p:blipFill>
          <a:blip r:embed="rId2"/>
          <a:stretch>
            <a:fillRect/>
          </a:stretch>
        </p:blipFill>
        <p:spPr>
          <a:xfrm>
            <a:off x="10224434" y="4610761"/>
            <a:ext cx="1252330" cy="1066800"/>
          </a:xfrm>
          <a:prstGeom prst="rect">
            <a:avLst/>
          </a:prstGeom>
        </p:spPr>
      </p:pic>
      <p:pic>
        <p:nvPicPr>
          <p:cNvPr id="11" name="Picture 10"/>
          <p:cNvPicPr>
            <a:picLocks noChangeAspect="1"/>
          </p:cNvPicPr>
          <p:nvPr/>
        </p:nvPicPr>
        <p:blipFill>
          <a:blip r:embed="rId3"/>
          <a:stretch>
            <a:fillRect/>
          </a:stretch>
        </p:blipFill>
        <p:spPr>
          <a:xfrm>
            <a:off x="8307700" y="234661"/>
            <a:ext cx="3292028" cy="1720350"/>
          </a:xfrm>
          <a:prstGeom prst="rect">
            <a:avLst/>
          </a:prstGeom>
        </p:spPr>
      </p:pic>
    </p:spTree>
    <p:extLst>
      <p:ext uri="{BB962C8B-B14F-4D97-AF65-F5344CB8AC3E}">
        <p14:creationId xmlns:p14="http://schemas.microsoft.com/office/powerpoint/2010/main" val="243234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331223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7" y="450086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5" y="1086589"/>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0"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3"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1" y="4473681"/>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7" y="3733544"/>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3" y="2706316"/>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6" y="1792213"/>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4"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19"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19" y="253485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6" y="4920657"/>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0" y="4065077"/>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7030460" y="578033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6" y="2671937"/>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6"/>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2"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3927218" y="57546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3"/>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4" y="540593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49" y="2534857"/>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2" y="380009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1" y="4421882"/>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1" y="4130762"/>
            <a:ext cx="1807982"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0"/>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4"/>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5"/>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18468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 Box 7">
            <a:extLst>
              <a:ext uri="{FF2B5EF4-FFF2-40B4-BE49-F238E27FC236}">
                <a16:creationId xmlns:a16="http://schemas.microsoft.com/office/drawing/2014/main" id="{89C955C5-A588-454A-9A0B-2630B3CB4AA3}"/>
              </a:ext>
            </a:extLst>
          </p:cNvPr>
          <p:cNvSpPr txBox="1">
            <a:spLocks noChangeArrowheads="1"/>
          </p:cNvSpPr>
          <p:nvPr/>
        </p:nvSpPr>
        <p:spPr bwMode="auto">
          <a:xfrm>
            <a:off x="4578792" y="3346981"/>
            <a:ext cx="3119252" cy="14563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Screen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clearScreen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setColor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boolean</a:t>
            </a:r>
            <a:r>
              <a:rPr lang="en-US" altLang="en-CN" sz="700" b="1" dirty="0">
                <a:solidFill>
                  <a:srgbClr val="000000"/>
                </a:solidFill>
                <a:latin typeface="Courier New" panose="02070309020205020404" pitchFamily="49" charset="0"/>
                <a:cs typeface="Courier New" panose="02070309020205020404" pitchFamily="49" charset="0"/>
              </a:rPr>
              <a:t> b)</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drawPixel</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drawLine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drawRectangle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x1,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y1,</a:t>
            </a:r>
            <a:br>
              <a:rPr lang="en-US" altLang="en-CN" sz="700" b="1" dirty="0">
                <a:solidFill>
                  <a:srgbClr val="000000"/>
                </a:solidFill>
                <a:latin typeface="Courier New" panose="02070309020205020404" pitchFamily="49" charset="0"/>
                <a:cs typeface="Courier New" panose="02070309020205020404" pitchFamily="49" charset="0"/>
              </a:rPr>
            </a:b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x2,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y2)</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drawCircle</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x,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y,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r)</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Operating System Maps to the other Layers</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64618" y="2199845"/>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1" name="Group 66"/>
          <p:cNvGrpSpPr>
            <a:grpSpLocks/>
          </p:cNvGrpSpPr>
          <p:nvPr/>
        </p:nvGrpSpPr>
        <p:grpSpPr bwMode="auto">
          <a:xfrm>
            <a:off x="5541518" y="2188202"/>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2" name="Group 77"/>
          <p:cNvGrpSpPr>
            <a:grpSpLocks/>
          </p:cNvGrpSpPr>
          <p:nvPr/>
        </p:nvGrpSpPr>
        <p:grpSpPr bwMode="auto">
          <a:xfrm>
            <a:off x="4016830" y="218820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411336" y="2196492"/>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845452" y="2203920"/>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10153604" y="2182100"/>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68029" y="1011977"/>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87718" y="2188202"/>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89" name="Text Box 3">
            <a:extLst>
              <a:ext uri="{FF2B5EF4-FFF2-40B4-BE49-F238E27FC236}">
                <a16:creationId xmlns:a16="http://schemas.microsoft.com/office/drawing/2014/main" id="{1E26856C-0386-D347-9D41-BCB88414DB3C}"/>
              </a:ext>
            </a:extLst>
          </p:cNvPr>
          <p:cNvSpPr txBox="1">
            <a:spLocks noChangeArrowheads="1"/>
          </p:cNvSpPr>
          <p:nvPr/>
        </p:nvSpPr>
        <p:spPr bwMode="auto">
          <a:xfrm>
            <a:off x="381787" y="3392921"/>
            <a:ext cx="2122717" cy="12919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Math</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000000"/>
                </a:solidFill>
                <a:latin typeface="Courier New" panose="02070309020205020404" pitchFamily="49" charset="0"/>
                <a:cs typeface="Courier New" panose="02070309020205020404" pitchFamily="49" charset="0"/>
              </a:rPr>
              <a:t>init</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abs</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multiply</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divide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min</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max</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sqrt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00" name="Text Box 9">
            <a:extLst>
              <a:ext uri="{FF2B5EF4-FFF2-40B4-BE49-F238E27FC236}">
                <a16:creationId xmlns:a16="http://schemas.microsoft.com/office/drawing/2014/main" id="{741EAF42-E211-0340-AE2D-6FB69C16316B}"/>
              </a:ext>
            </a:extLst>
          </p:cNvPr>
          <p:cNvSpPr txBox="1">
            <a:spLocks noChangeArrowheads="1"/>
          </p:cNvSpPr>
          <p:nvPr/>
        </p:nvSpPr>
        <p:spPr bwMode="auto">
          <a:xfrm>
            <a:off x="1839647" y="4431642"/>
            <a:ext cx="2431894" cy="112513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Keyboard</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keyPressed</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readChar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String </a:t>
            </a:r>
            <a:r>
              <a:rPr lang="en-US" altLang="en-CN" sz="600" b="1" dirty="0" err="1">
                <a:solidFill>
                  <a:srgbClr val="990000"/>
                </a:solidFill>
                <a:latin typeface="Courier New" panose="02070309020205020404" pitchFamily="49" charset="0"/>
                <a:cs typeface="Courier New" panose="02070309020205020404" pitchFamily="49" charset="0"/>
              </a:rPr>
              <a:t>readLine</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readInt</a:t>
            </a:r>
            <a:r>
              <a:rPr lang="en-US" altLang="en-CN" sz="6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
        <p:nvSpPr>
          <p:cNvPr id="129" name="Text Box 8">
            <a:extLst>
              <a:ext uri="{FF2B5EF4-FFF2-40B4-BE49-F238E27FC236}">
                <a16:creationId xmlns:a16="http://schemas.microsoft.com/office/drawing/2014/main" id="{5DE18541-0CC3-5445-B787-869DC903C5F7}"/>
              </a:ext>
            </a:extLst>
          </p:cNvPr>
          <p:cNvSpPr txBox="1">
            <a:spLocks noChangeArrowheads="1"/>
          </p:cNvSpPr>
          <p:nvPr/>
        </p:nvSpPr>
        <p:spPr bwMode="auto">
          <a:xfrm>
            <a:off x="1839647" y="5652125"/>
            <a:ext cx="2462039" cy="111669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Memory</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peek</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a:solidFill>
                  <a:srgbClr val="990000"/>
                </a:solidFill>
                <a:latin typeface="Courier New" panose="02070309020205020404" pitchFamily="49" charset="0"/>
                <a:cs typeface="Courier New" panose="02070309020205020404" pitchFamily="49" charset="0"/>
              </a:rPr>
              <a:t>poke</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address,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value)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Array </a:t>
            </a:r>
            <a:r>
              <a:rPr lang="en-US" altLang="en-CN" sz="600" b="1" dirty="0" err="1">
                <a:solidFill>
                  <a:srgbClr val="990000"/>
                </a:solidFill>
                <a:latin typeface="Courier New" panose="02070309020205020404" pitchFamily="49" charset="0"/>
                <a:cs typeface="Courier New" panose="02070309020205020404" pitchFamily="49" charset="0"/>
              </a:rPr>
              <a:t>alloc</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size)</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void </a:t>
            </a:r>
            <a:r>
              <a:rPr lang="en-US" altLang="en-CN" sz="600" b="1" dirty="0" err="1">
                <a:solidFill>
                  <a:srgbClr val="990000"/>
                </a:solidFill>
                <a:latin typeface="Courier New" panose="02070309020205020404" pitchFamily="49" charset="0"/>
                <a:cs typeface="Courier New" panose="02070309020205020404" pitchFamily="49" charset="0"/>
              </a:rPr>
              <a:t>deAlloc</a:t>
            </a:r>
            <a:r>
              <a:rPr lang="en-US" altLang="en-CN" sz="600" b="1" dirty="0">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p:txBody>
      </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7236408" y="906686"/>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132" name="Text Box 6">
            <a:extLst>
              <a:ext uri="{FF2B5EF4-FFF2-40B4-BE49-F238E27FC236}">
                <a16:creationId xmlns:a16="http://schemas.microsoft.com/office/drawing/2014/main" id="{19D1D63C-1431-0342-8DBA-8DA874411D99}"/>
              </a:ext>
            </a:extLst>
          </p:cNvPr>
          <p:cNvSpPr txBox="1">
            <a:spLocks noChangeArrowheads="1"/>
          </p:cNvSpPr>
          <p:nvPr/>
        </p:nvSpPr>
        <p:spPr bwMode="auto">
          <a:xfrm>
            <a:off x="4829242" y="4980776"/>
            <a:ext cx="2618351" cy="125605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Output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moveCursor</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printChar</a:t>
            </a:r>
            <a:r>
              <a:rPr lang="en-US" altLang="en-CN" sz="7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printString</a:t>
            </a:r>
            <a:r>
              <a:rPr lang="en-US" altLang="en-CN" sz="700" b="1" dirty="0">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printInt</a:t>
            </a:r>
            <a:r>
              <a:rPr lang="en-US" altLang="en-CN" sz="700" b="1" dirty="0">
                <a:solidFill>
                  <a:srgbClr val="000000"/>
                </a:solidFill>
                <a:latin typeface="Courier New" panose="02070309020205020404" pitchFamily="49" charset="0"/>
                <a:cs typeface="Courier New" panose="02070309020205020404" pitchFamily="49" charset="0"/>
              </a:rPr>
              <a:t>(</a:t>
            </a:r>
            <a:r>
              <a:rPr lang="en-US" altLang="en-CN" sz="700" b="1" dirty="0" err="1">
                <a:solidFill>
                  <a:srgbClr val="000000"/>
                </a:solidFill>
                <a:latin typeface="Courier New" panose="02070309020205020404" pitchFamily="49" charset="0"/>
                <a:cs typeface="Courier New" panose="02070309020205020404" pitchFamily="49" charset="0"/>
              </a:rPr>
              <a:t>int</a:t>
            </a: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err="1">
                <a:solidFill>
                  <a:srgbClr val="000000"/>
                </a:solidFill>
                <a:latin typeface="Courier New" panose="02070309020205020404" pitchFamily="49" charset="0"/>
                <a:cs typeface="Courier New" panose="02070309020205020404" pitchFamily="49" charset="0"/>
              </a:rPr>
              <a:t>i</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println</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function void </a:t>
            </a:r>
            <a:r>
              <a:rPr lang="en-US" altLang="en-CN" sz="700" b="1" dirty="0" err="1">
                <a:solidFill>
                  <a:srgbClr val="990000"/>
                </a:solidFill>
                <a:latin typeface="Courier New" panose="02070309020205020404" pitchFamily="49" charset="0"/>
                <a:cs typeface="Courier New" panose="02070309020205020404" pitchFamily="49" charset="0"/>
              </a:rPr>
              <a:t>backSpace</a:t>
            </a: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p:txBody>
      </p:sp>
      <p:sp>
        <p:nvSpPr>
          <p:cNvPr id="133" name="Text Box 5">
            <a:extLst>
              <a:ext uri="{FF2B5EF4-FFF2-40B4-BE49-F238E27FC236}">
                <a16:creationId xmlns:a16="http://schemas.microsoft.com/office/drawing/2014/main" id="{D07A73BB-3126-D147-B17A-DDE9345B149F}"/>
              </a:ext>
            </a:extLst>
          </p:cNvPr>
          <p:cNvSpPr txBox="1">
            <a:spLocks noChangeArrowheads="1"/>
          </p:cNvSpPr>
          <p:nvPr/>
        </p:nvSpPr>
        <p:spPr bwMode="auto">
          <a:xfrm>
            <a:off x="7011897" y="3291346"/>
            <a:ext cx="2853429" cy="118157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Array</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900" b="1" dirty="0">
                <a:solidFill>
                  <a:srgbClr val="990000"/>
                </a:solidFill>
                <a:latin typeface="Courier New" panose="02070309020205020404" pitchFamily="49" charset="0"/>
                <a:cs typeface="Courier New" panose="02070309020205020404" pitchFamily="49" charset="0"/>
              </a:rPr>
              <a:t>new</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size) </a:t>
            </a:r>
            <a:endParaRPr lang="en-US" altLang="en-CN" sz="900" b="1" dirty="0">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900" b="1" dirty="0">
                <a:solidFill>
                  <a:srgbClr val="990000"/>
                </a:solidFill>
                <a:latin typeface="Courier New" panose="02070309020205020404" pitchFamily="49" charset="0"/>
                <a:cs typeface="Courier New" panose="02070309020205020404" pitchFamily="49" charset="0"/>
              </a:rPr>
              <a:t>dispose</a:t>
            </a:r>
            <a:r>
              <a:rPr lang="en-US" altLang="en-CN" sz="9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
        <p:nvSpPr>
          <p:cNvPr id="134" name="Text Box 4">
            <a:extLst>
              <a:ext uri="{FF2B5EF4-FFF2-40B4-BE49-F238E27FC236}">
                <a16:creationId xmlns:a16="http://schemas.microsoft.com/office/drawing/2014/main" id="{EE6B21D1-FDC7-9644-9168-8ADFB98187E1}"/>
              </a:ext>
            </a:extLst>
          </p:cNvPr>
          <p:cNvSpPr txBox="1">
            <a:spLocks noChangeArrowheads="1"/>
          </p:cNvSpPr>
          <p:nvPr/>
        </p:nvSpPr>
        <p:spPr bwMode="auto">
          <a:xfrm>
            <a:off x="7954336" y="4722991"/>
            <a:ext cx="2462151" cy="18582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Class </a:t>
            </a:r>
            <a:r>
              <a:rPr lang="en-US" altLang="en-CN" sz="600" b="1" dirty="0">
                <a:solidFill>
                  <a:srgbClr val="990000"/>
                </a:solidFill>
                <a:latin typeface="Courier New" panose="02070309020205020404" pitchFamily="49" charset="0"/>
                <a:cs typeface="Courier New" panose="02070309020205020404" pitchFamily="49" charset="0"/>
              </a:rPr>
              <a:t>String</a:t>
            </a:r>
            <a:r>
              <a:rPr lang="en-US" altLang="en-CN" sz="6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constructor String </a:t>
            </a:r>
            <a:r>
              <a:rPr lang="en-US" altLang="en-CN" sz="600" b="1" dirty="0">
                <a:solidFill>
                  <a:srgbClr val="990000"/>
                </a:solidFill>
                <a:latin typeface="Courier New" panose="02070309020205020404" pitchFamily="49" charset="0"/>
                <a:cs typeface="Courier New" panose="02070309020205020404" pitchFamily="49" charset="0"/>
              </a:rPr>
              <a:t>new</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000000"/>
                </a:solidFill>
                <a:latin typeface="Courier New" panose="02070309020205020404" pitchFamily="49" charset="0"/>
                <a:cs typeface="Courier New" panose="02070309020205020404" pitchFamily="49" charset="0"/>
              </a:rPr>
              <a:t>maxLength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a:solidFill>
                  <a:srgbClr val="990000"/>
                </a:solidFill>
                <a:latin typeface="Courier New" panose="02070309020205020404" pitchFamily="49" charset="0"/>
                <a:cs typeface="Courier New" panose="02070309020205020404" pitchFamily="49" charset="0"/>
              </a:rPr>
              <a:t>dispose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a:solidFill>
                  <a:srgbClr val="990000"/>
                </a:solidFill>
                <a:latin typeface="Courier New" panose="02070309020205020404" pitchFamily="49" charset="0"/>
                <a:cs typeface="Courier New" panose="02070309020205020404" pitchFamily="49" charset="0"/>
              </a:rPr>
              <a:t>length</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char   </a:t>
            </a:r>
            <a:r>
              <a:rPr lang="en-US" altLang="en-CN" sz="600" b="1" dirty="0" err="1">
                <a:solidFill>
                  <a:srgbClr val="990000"/>
                </a:solidFill>
                <a:latin typeface="Courier New" panose="02070309020205020404" pitchFamily="49" charset="0"/>
                <a:cs typeface="Courier New" panose="02070309020205020404" pitchFamily="49" charset="0"/>
              </a:rPr>
              <a: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setCharAt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 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String </a:t>
            </a:r>
            <a:r>
              <a:rPr lang="en-US" altLang="en-CN" sz="600" b="1" dirty="0" err="1">
                <a:solidFill>
                  <a:srgbClr val="990000"/>
                </a:solidFill>
                <a:latin typeface="Courier New" panose="02070309020205020404" pitchFamily="49" charset="0"/>
                <a:cs typeface="Courier New" panose="02070309020205020404" pitchFamily="49" charset="0"/>
              </a:rPr>
              <a:t>appendChar</a:t>
            </a:r>
            <a:r>
              <a:rPr lang="en-US" altLang="en-CN" sz="600" b="1" dirty="0">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eraseLastChar</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a:t>
            </a:r>
            <a:r>
              <a:rPr lang="en-US" altLang="en-CN" sz="600" b="1" dirty="0" err="1">
                <a:solidFill>
                  <a:srgbClr val="990000"/>
                </a:solidFill>
                <a:latin typeface="Courier New" panose="02070309020205020404" pitchFamily="49" charset="0"/>
                <a:cs typeface="Courier New" panose="02070309020205020404" pitchFamily="49" charset="0"/>
              </a:rPr>
              <a:t>intValue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method void   </a:t>
            </a:r>
            <a:r>
              <a:rPr lang="en-US" altLang="en-CN" sz="600" b="1" dirty="0" err="1">
                <a:solidFill>
                  <a:srgbClr val="990000"/>
                </a:solidFill>
                <a:latin typeface="Courier New" panose="02070309020205020404" pitchFamily="49" charset="0"/>
                <a:cs typeface="Courier New" panose="02070309020205020404" pitchFamily="49" charset="0"/>
              </a:rPr>
              <a:t>setInt</a:t>
            </a:r>
            <a:r>
              <a:rPr lang="en-US" altLang="en-CN" sz="600" b="1" dirty="0">
                <a:solidFill>
                  <a:srgbClr val="000000"/>
                </a:solidFill>
                <a:latin typeface="Courier New" panose="02070309020205020404" pitchFamily="49" charset="0"/>
                <a:cs typeface="Courier New" panose="02070309020205020404" pitchFamily="49" charset="0"/>
              </a:rPr>
              <a:t>(</a:t>
            </a:r>
            <a:r>
              <a:rPr lang="en-US" altLang="en-CN" sz="600" b="1" dirty="0" err="1">
                <a:solidFill>
                  <a:srgbClr val="000000"/>
                </a:solidFill>
                <a:latin typeface="Courier New" panose="02070309020205020404" pitchFamily="49" charset="0"/>
                <a:cs typeface="Courier New" panose="02070309020205020404" pitchFamily="49" charset="0"/>
              </a:rPr>
              <a:t>int</a:t>
            </a:r>
            <a:r>
              <a:rPr lang="en-US" altLang="en-CN" sz="600" b="1" dirty="0">
                <a:solidFill>
                  <a:srgbClr val="000000"/>
                </a:solidFill>
                <a:latin typeface="Courier New" panose="02070309020205020404" pitchFamily="49" charset="0"/>
                <a:cs typeface="Courier New" panose="02070309020205020404" pitchFamily="49" charset="0"/>
              </a:rPr>
              <a:t> j)</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backSpace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doubleQuote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   function char </a:t>
            </a:r>
            <a:r>
              <a:rPr lang="en-US" altLang="en-CN" sz="600" b="1" dirty="0" err="1">
                <a:solidFill>
                  <a:srgbClr val="990000"/>
                </a:solidFill>
                <a:latin typeface="Courier New" panose="02070309020205020404" pitchFamily="49" charset="0"/>
                <a:cs typeface="Courier New" panose="02070309020205020404" pitchFamily="49" charset="0"/>
              </a:rPr>
              <a:t>newLine</a:t>
            </a: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6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6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0576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09" y="181260"/>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Suggested Sequence to finish Operating System W12</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2"/>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232399" y="2684560"/>
            <a:ext cx="1727202"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00" b="0" dirty="0"/>
                <a:t>Human Machine Interfaces</a:t>
              </a:r>
            </a:p>
          </p:txBody>
        </p:sp>
      </p:grpSp>
      <p:sp>
        <p:nvSpPr>
          <p:cNvPr id="131" name="Text Box 10">
            <a:extLst>
              <a:ext uri="{FF2B5EF4-FFF2-40B4-BE49-F238E27FC236}">
                <a16:creationId xmlns:a16="http://schemas.microsoft.com/office/drawing/2014/main" id="{6A178289-EBCE-D64C-860C-072EE514371E}"/>
              </a:ext>
            </a:extLst>
          </p:cNvPr>
          <p:cNvSpPr txBox="1">
            <a:spLocks noChangeArrowheads="1"/>
          </p:cNvSpPr>
          <p:nvPr/>
        </p:nvSpPr>
        <p:spPr bwMode="auto">
          <a:xfrm>
            <a:off x="1690113" y="2642135"/>
            <a:ext cx="2353303" cy="114551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Class </a:t>
            </a:r>
            <a:r>
              <a:rPr lang="en-US" altLang="en-CN" sz="700" b="1" dirty="0">
                <a:solidFill>
                  <a:srgbClr val="990000"/>
                </a:solidFill>
                <a:latin typeface="Courier New" panose="02070309020205020404" pitchFamily="49" charset="0"/>
                <a:cs typeface="Courier New" panose="02070309020205020404" pitchFamily="49" charset="0"/>
              </a:rPr>
              <a:t>Sys</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halt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error</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errorCode</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   </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700" b="1" dirty="0">
                <a:solidFill>
                  <a:srgbClr val="990000"/>
                </a:solidFill>
                <a:latin typeface="Courier New" panose="02070309020205020404" pitchFamily="49" charset="0"/>
                <a:cs typeface="Courier New" panose="02070309020205020404" pitchFamily="49" charset="0"/>
              </a:rPr>
              <a:t>wait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700" b="1"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a:t>
            </a:r>
            <a:r>
              <a:rPr lang="en-US" altLang="en-CN" sz="700" b="1"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duration)</a:t>
            </a:r>
            <a:r>
              <a:rPr lang="en-US" altLang="en-CN" sz="7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7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700" b="1" dirty="0">
              <a:solidFill>
                <a:srgbClr val="000000"/>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6916CAEB-EA18-5C4D-94D4-4803E792648C}"/>
              </a:ext>
            </a:extLst>
          </p:cNvPr>
          <p:cNvSpPr txBox="1"/>
          <p:nvPr/>
        </p:nvSpPr>
        <p:spPr>
          <a:xfrm>
            <a:off x="526544" y="1352771"/>
            <a:ext cx="6647974" cy="369332"/>
          </a:xfrm>
          <a:prstGeom prst="rect">
            <a:avLst/>
          </a:prstGeom>
          <a:noFill/>
        </p:spPr>
        <p:txBody>
          <a:bodyPr wrap="none" rtlCol="0">
            <a:spAutoFit/>
          </a:bodyPr>
          <a:lstStyle/>
          <a:p>
            <a:r>
              <a:rPr lang="en-US" dirty="0"/>
              <a:t>Start familiarize yourself with the Jack Programming Language.</a:t>
            </a:r>
          </a:p>
        </p:txBody>
      </p:sp>
      <p:sp>
        <p:nvSpPr>
          <p:cNvPr id="3" name="TextBox 2">
            <a:extLst>
              <a:ext uri="{FF2B5EF4-FFF2-40B4-BE49-F238E27FC236}">
                <a16:creationId xmlns:a16="http://schemas.microsoft.com/office/drawing/2014/main" id="{6DD99067-8D12-2545-B106-187EE697E219}"/>
              </a:ext>
            </a:extLst>
          </p:cNvPr>
          <p:cNvSpPr txBox="1"/>
          <p:nvPr/>
        </p:nvSpPr>
        <p:spPr>
          <a:xfrm>
            <a:off x="1042409" y="2038520"/>
            <a:ext cx="10337125" cy="369332"/>
          </a:xfrm>
          <a:prstGeom prst="rect">
            <a:avLst/>
          </a:prstGeom>
          <a:noFill/>
        </p:spPr>
        <p:txBody>
          <a:bodyPr wrap="none" rtlCol="0">
            <a:spAutoFit/>
          </a:bodyPr>
          <a:lstStyle/>
          <a:p>
            <a:r>
              <a:rPr lang="en-TW" dirty="0"/>
              <a:t>1. Use the “Sys” module to start learning the compiling and testing process of Week 12 assignment.</a:t>
            </a:r>
          </a:p>
        </p:txBody>
      </p:sp>
      <p:sp>
        <p:nvSpPr>
          <p:cNvPr id="40" name="TextBox 39">
            <a:extLst>
              <a:ext uri="{FF2B5EF4-FFF2-40B4-BE49-F238E27FC236}">
                <a16:creationId xmlns:a16="http://schemas.microsoft.com/office/drawing/2014/main" id="{D6CBC803-A84B-7B42-8CC6-2B6D3707B527}"/>
              </a:ext>
            </a:extLst>
          </p:cNvPr>
          <p:cNvSpPr txBox="1"/>
          <p:nvPr/>
        </p:nvSpPr>
        <p:spPr>
          <a:xfrm>
            <a:off x="1042409" y="4090594"/>
            <a:ext cx="10593477" cy="369332"/>
          </a:xfrm>
          <a:prstGeom prst="rect">
            <a:avLst/>
          </a:prstGeom>
          <a:noFill/>
        </p:spPr>
        <p:txBody>
          <a:bodyPr wrap="none" rtlCol="0">
            <a:spAutoFit/>
          </a:bodyPr>
          <a:lstStyle/>
          <a:p>
            <a:r>
              <a:rPr lang="en-TW" dirty="0"/>
              <a:t>2. Finidng the most relevant module to implement as weeks go by. For example, for week 2, Math.jack</a:t>
            </a:r>
          </a:p>
        </p:txBody>
      </p:sp>
      <p:sp>
        <p:nvSpPr>
          <p:cNvPr id="41" name="Text Box 3">
            <a:extLst>
              <a:ext uri="{FF2B5EF4-FFF2-40B4-BE49-F238E27FC236}">
                <a16:creationId xmlns:a16="http://schemas.microsoft.com/office/drawing/2014/main" id="{69BFA1C3-7842-CA4E-8C5C-B7D21102A1CF}"/>
              </a:ext>
            </a:extLst>
          </p:cNvPr>
          <p:cNvSpPr txBox="1">
            <a:spLocks noChangeArrowheads="1"/>
          </p:cNvSpPr>
          <p:nvPr/>
        </p:nvSpPr>
        <p:spPr bwMode="auto">
          <a:xfrm>
            <a:off x="1690113" y="4635566"/>
            <a:ext cx="3233579" cy="204117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class </a:t>
            </a:r>
            <a:r>
              <a:rPr lang="en-US" altLang="en-CN" sz="1050" b="1" dirty="0">
                <a:solidFill>
                  <a:srgbClr val="990000"/>
                </a:solidFill>
                <a:latin typeface="Courier New" panose="02070309020205020404" pitchFamily="49" charset="0"/>
                <a:cs typeface="Courier New" panose="02070309020205020404" pitchFamily="49" charset="0"/>
              </a:rPr>
              <a:t>Math</a:t>
            </a:r>
            <a:r>
              <a:rPr lang="en-US" altLang="en-CN" sz="105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void </a:t>
            </a:r>
            <a:r>
              <a:rPr lang="en-US" altLang="en-CN" sz="1050" b="1" dirty="0" err="1">
                <a:solidFill>
                  <a:srgbClr val="000000"/>
                </a:solidFill>
                <a:latin typeface="Courier New" panose="02070309020205020404" pitchFamily="49" charset="0"/>
                <a:cs typeface="Courier New" panose="02070309020205020404" pitchFamily="49" charset="0"/>
              </a:rPr>
              <a:t>init</a:t>
            </a:r>
            <a:r>
              <a:rPr lang="en-US" altLang="en-CN" sz="105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abs</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multiply</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divide</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min</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max</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y)</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   function </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a:t>
            </a:r>
            <a:r>
              <a:rPr lang="en-US" altLang="en-CN" sz="1050" b="1" dirty="0">
                <a:solidFill>
                  <a:srgbClr val="990000"/>
                </a:solidFill>
                <a:latin typeface="Courier New" panose="02070309020205020404" pitchFamily="49" charset="0"/>
                <a:cs typeface="Courier New" panose="02070309020205020404" pitchFamily="49" charset="0"/>
              </a:rPr>
              <a:t>sqrt</a:t>
            </a:r>
            <a:r>
              <a:rPr lang="en-US" altLang="en-CN" sz="1050" b="1" dirty="0">
                <a:solidFill>
                  <a:srgbClr val="000000"/>
                </a:solidFill>
                <a:latin typeface="Courier New" panose="02070309020205020404" pitchFamily="49" charset="0"/>
                <a:cs typeface="Courier New" panose="02070309020205020404" pitchFamily="49" charset="0"/>
              </a:rPr>
              <a:t>(</a:t>
            </a:r>
            <a:r>
              <a:rPr lang="en-US" altLang="en-CN" sz="1050" b="1" dirty="0" err="1">
                <a:solidFill>
                  <a:srgbClr val="000000"/>
                </a:solidFill>
                <a:latin typeface="Courier New" panose="02070309020205020404" pitchFamily="49" charset="0"/>
                <a:cs typeface="Courier New" panose="02070309020205020404" pitchFamily="49" charset="0"/>
              </a:rPr>
              <a:t>int</a:t>
            </a:r>
            <a:r>
              <a:rPr lang="en-US" altLang="en-CN" sz="1050" b="1" dirty="0">
                <a:solidFill>
                  <a:srgbClr val="000000"/>
                </a:solidFill>
                <a:latin typeface="Courier New" panose="02070309020205020404" pitchFamily="49" charset="0"/>
                <a:cs typeface="Courier New" panose="02070309020205020404" pitchFamily="49" charset="0"/>
              </a:rPr>
              <a:t> x)</a:t>
            </a:r>
          </a:p>
          <a:p>
            <a:pPr eaLnBrk="0" fontAlgn="base" hangingPunct="0">
              <a:lnSpc>
                <a:spcPct val="90000"/>
              </a:lnSpc>
              <a:spcBef>
                <a:spcPct val="35000"/>
              </a:spcBef>
              <a:spcAft>
                <a:spcPct val="0"/>
              </a:spcAft>
              <a:buClr>
                <a:srgbClr val="006600"/>
              </a:buClr>
              <a:buSzPct val="85000"/>
            </a:pPr>
            <a:r>
              <a:rPr lang="en-US" altLang="en-CN" sz="1050" b="1" dirty="0">
                <a:solidFill>
                  <a:srgbClr val="000000"/>
                </a:solidFill>
                <a:latin typeface="Courier New" panose="02070309020205020404" pitchFamily="49" charset="0"/>
                <a:cs typeface="Courier New" panose="02070309020205020404" pitchFamily="49" charset="0"/>
              </a:rPr>
              <a:t>}</a:t>
            </a:r>
          </a:p>
        </p:txBody>
      </p:sp>
      <p:sp>
        <p:nvSpPr>
          <p:cNvPr id="42" name="Text Box 9">
            <a:extLst>
              <a:ext uri="{FF2B5EF4-FFF2-40B4-BE49-F238E27FC236}">
                <a16:creationId xmlns:a16="http://schemas.microsoft.com/office/drawing/2014/main" id="{BF73F170-E9D4-E643-918D-F5061E72C61F}"/>
              </a:ext>
            </a:extLst>
          </p:cNvPr>
          <p:cNvSpPr txBox="1">
            <a:spLocks noChangeArrowheads="1"/>
          </p:cNvSpPr>
          <p:nvPr/>
        </p:nvSpPr>
        <p:spPr bwMode="auto">
          <a:xfrm>
            <a:off x="5473801" y="4635566"/>
            <a:ext cx="3233578" cy="204117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Class </a:t>
            </a:r>
            <a:r>
              <a:rPr lang="en-US" altLang="en-CN" sz="900" b="1" dirty="0">
                <a:solidFill>
                  <a:srgbClr val="990000"/>
                </a:solidFill>
                <a:latin typeface="Courier New" panose="02070309020205020404" pitchFamily="49" charset="0"/>
                <a:cs typeface="Courier New" panose="02070309020205020404" pitchFamily="49" charset="0"/>
              </a:rPr>
              <a:t>Keyboard</a:t>
            </a:r>
            <a:r>
              <a:rPr lang="en-US" altLang="en-CN" sz="900" b="1" dirty="0">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char </a:t>
            </a:r>
            <a:r>
              <a:rPr lang="en-US" altLang="en-CN" sz="900" b="1" dirty="0" err="1">
                <a:solidFill>
                  <a:srgbClr val="990000"/>
                </a:solidFill>
                <a:latin typeface="Courier New" panose="02070309020205020404" pitchFamily="49" charset="0"/>
                <a:cs typeface="Courier New" panose="02070309020205020404" pitchFamily="49" charset="0"/>
              </a:rPr>
              <a:t>keyPressed</a:t>
            </a: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char </a:t>
            </a:r>
            <a:r>
              <a:rPr lang="en-US" altLang="en-CN" sz="900" b="1" dirty="0" err="1">
                <a:solidFill>
                  <a:srgbClr val="990000"/>
                </a:solidFill>
                <a:latin typeface="Courier New" panose="02070309020205020404" pitchFamily="49" charset="0"/>
                <a:cs typeface="Courier New" panose="02070309020205020404" pitchFamily="49" charset="0"/>
              </a:rPr>
              <a:t>readChar</a:t>
            </a: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String </a:t>
            </a:r>
            <a:r>
              <a:rPr lang="en-US" altLang="en-CN" sz="900" b="1" dirty="0" err="1">
                <a:solidFill>
                  <a:srgbClr val="990000"/>
                </a:solidFill>
                <a:latin typeface="Courier New" panose="02070309020205020404" pitchFamily="49" charset="0"/>
                <a:cs typeface="Courier New" panose="02070309020205020404" pitchFamily="49" charset="0"/>
              </a:rPr>
              <a:t>readLine</a:t>
            </a:r>
            <a:r>
              <a:rPr lang="en-US" altLang="en-CN" sz="9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   function </a:t>
            </a:r>
            <a:r>
              <a:rPr lang="en-US" altLang="en-CN" sz="900" b="1" dirty="0" err="1">
                <a:solidFill>
                  <a:srgbClr val="000000"/>
                </a:solidFill>
                <a:latin typeface="Courier New" panose="02070309020205020404" pitchFamily="49" charset="0"/>
                <a:cs typeface="Courier New" panose="02070309020205020404" pitchFamily="49" charset="0"/>
              </a:rPr>
              <a:t>int</a:t>
            </a:r>
            <a:r>
              <a:rPr lang="en-US" altLang="en-CN" sz="900" b="1" dirty="0">
                <a:solidFill>
                  <a:srgbClr val="000000"/>
                </a:solidFill>
                <a:latin typeface="Courier New" panose="02070309020205020404" pitchFamily="49" charset="0"/>
                <a:cs typeface="Courier New" panose="02070309020205020404" pitchFamily="49" charset="0"/>
              </a:rPr>
              <a:t> </a:t>
            </a:r>
            <a:r>
              <a:rPr lang="en-US" altLang="en-CN" sz="900" b="1" dirty="0" err="1">
                <a:solidFill>
                  <a:srgbClr val="990000"/>
                </a:solidFill>
                <a:latin typeface="Courier New" panose="02070309020205020404" pitchFamily="49" charset="0"/>
                <a:cs typeface="Courier New" panose="02070309020205020404" pitchFamily="49" charset="0"/>
              </a:rPr>
              <a:t>readInt</a:t>
            </a:r>
            <a:r>
              <a:rPr lang="en-US" altLang="en-CN" sz="900" b="1" dirty="0">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900" b="1" dirty="0">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9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9414600"/>
      </p:ext>
    </p:extLst>
  </p:cSld>
  <p:clrMapOvr>
    <a:masterClrMapping/>
  </p:clrMapOvr>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13131</TotalTime>
  <Words>2907</Words>
  <Application>Microsoft Macintosh PowerPoint</Application>
  <PresentationFormat>Widescreen</PresentationFormat>
  <Paragraphs>460</Paragraphs>
  <Slides>41</Slides>
  <Notes>37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5</vt:i4>
      </vt:variant>
      <vt:variant>
        <vt:lpstr>Slide Titles</vt:lpstr>
      </vt:variant>
      <vt:variant>
        <vt:i4>41</vt:i4>
      </vt:variant>
    </vt:vector>
  </HeadingPairs>
  <TitlesOfParts>
    <vt:vector size="57" baseType="lpstr">
      <vt:lpstr>Arial Unicode MS</vt:lpstr>
      <vt:lpstr>黑体</vt:lpstr>
      <vt:lpstr>Arial</vt:lpstr>
      <vt:lpstr>Arial Black</vt:lpstr>
      <vt:lpstr>Calibri</vt:lpstr>
      <vt:lpstr>Calibri Light</vt:lpstr>
      <vt:lpstr>Comic Sans MS</vt:lpstr>
      <vt:lpstr>Courier New</vt:lpstr>
      <vt:lpstr>Times New Roman</vt:lpstr>
      <vt:lpstr>Wingdings</vt:lpstr>
      <vt:lpstr>3_Office Theme</vt:lpstr>
      <vt:lpstr>Visio.Drawing.6</vt:lpstr>
      <vt:lpstr>VISIO</vt:lpstr>
      <vt:lpstr>Clip</vt:lpstr>
      <vt:lpstr>Equation.3</vt:lpstr>
      <vt:lpstr>Equation</vt:lpstr>
      <vt:lpstr>Computational Thinking &amp; Systems Design  Lecture 02: from Logic to Arithmetic</vt:lpstr>
      <vt:lpstr>PowerPoint Presentation</vt:lpstr>
      <vt:lpstr>PowerPoint Presentation</vt:lpstr>
      <vt:lpstr>PowerPoint Presentation</vt:lpstr>
      <vt:lpstr>PowerPoint Presentation</vt:lpstr>
      <vt:lpstr>Tools and Books are freely available for building complex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Counting systems</vt:lpstr>
      <vt:lpstr>Rationale</vt:lpstr>
      <vt:lpstr>PowerPoint Presentation</vt:lpstr>
      <vt:lpstr>Representing negative numbers (4-bit system)</vt:lpstr>
      <vt:lpstr>Building an Adder chip</vt:lpstr>
      <vt:lpstr>Half adder (designed to add 2 bits)</vt:lpstr>
      <vt:lpstr>Full adder (designed to add 3 bits)</vt:lpstr>
      <vt:lpstr>n-bit Adder (designed to add two 16-bit numbers)</vt:lpstr>
      <vt:lpstr>The ALU (of the Hack platform)</vt:lpstr>
      <vt:lpstr>ALU logic (Hack platform)</vt:lpstr>
      <vt:lpstr>PowerPoint Presentation</vt:lpstr>
      <vt:lpstr>Perspective</vt:lpstr>
      <vt:lpstr>PowerPoint Presentation</vt:lpstr>
      <vt:lpstr>Historical end-note: Leibnitz (1646-1716)</vt:lpstr>
      <vt:lpstr>Gödel Numbering</vt:lpstr>
      <vt:lpstr>Cellular Automata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1508</cp:revision>
  <dcterms:created xsi:type="dcterms:W3CDTF">2019-11-27T02:13:00Z</dcterms:created>
  <dcterms:modified xsi:type="dcterms:W3CDTF">2020-10-16T14:18:13Z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